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2" d="100"/>
          <a:sy n="52" d="100"/>
        </p:scale>
        <p:origin x="8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91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1023"/>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611041"/>
            <a:ext cx="7477601" cy="958215"/>
          </a:xfrm>
          <a:prstGeom prst="rect">
            <a:avLst/>
          </a:prstGeom>
          <a:noFill/>
          <a:ln/>
        </p:spPr>
        <p:txBody>
          <a:bodyPr wrap="none" rtlCol="0" anchor="t"/>
          <a:lstStyle/>
          <a:p>
            <a:pPr marL="0" indent="0">
              <a:lnSpc>
                <a:spcPts val="7545"/>
              </a:lnSpc>
              <a:buNone/>
            </a:pPr>
            <a:r>
              <a:rPr lang="en-US" sz="6036" b="1" kern="0" spc="-181" dirty="0">
                <a:solidFill>
                  <a:srgbClr val="FFFFFF"/>
                </a:solidFill>
                <a:latin typeface="Overpass" pitchFamily="34" charset="0"/>
                <a:ea typeface="Overpass" pitchFamily="34" charset="-122"/>
                <a:cs typeface="Overpass" pitchFamily="34" charset="-120"/>
              </a:rPr>
              <a:t>Welcome to FitVerse</a:t>
            </a:r>
            <a:endParaRPr lang="en-US" sz="6036" dirty="0"/>
          </a:p>
        </p:txBody>
      </p:sp>
      <p:sp>
        <p:nvSpPr>
          <p:cNvPr id="6" name="Text 2"/>
          <p:cNvSpPr/>
          <p:nvPr/>
        </p:nvSpPr>
        <p:spPr>
          <a:xfrm>
            <a:off x="833199" y="3902512"/>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Unlock your full potential with FitVerse - your one-stop destination for all your fitness needs. Dive into a world of personalized workouts, smart tracking, and a vibrant community to help you achieve your health goals.</a:t>
            </a:r>
            <a:endParaRPr lang="en-US" sz="1750" dirty="0"/>
          </a:p>
        </p:txBody>
      </p:sp>
      <p:sp>
        <p:nvSpPr>
          <p:cNvPr id="7" name="Shape 3"/>
          <p:cNvSpPr/>
          <p:nvPr/>
        </p:nvSpPr>
        <p:spPr>
          <a:xfrm>
            <a:off x="833199" y="5218628"/>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5224105"/>
            <a:ext cx="1804392" cy="388858"/>
          </a:xfrm>
          <a:prstGeom prst="rect">
            <a:avLst/>
          </a:prstGeom>
          <a:noFill/>
          <a:ln/>
        </p:spPr>
        <p:txBody>
          <a:bodyPr wrap="none" rtlCol="0" anchor="t"/>
          <a:lstStyle/>
          <a:p>
            <a:pPr marL="0" indent="0" algn="l">
              <a:lnSpc>
                <a:spcPts val="3062"/>
              </a:lnSpc>
              <a:buNone/>
            </a:pPr>
            <a:r>
              <a:rPr lang="en-US" sz="2187" b="1" dirty="0">
                <a:solidFill>
                  <a:srgbClr val="E5E0DF"/>
                </a:solidFill>
                <a:latin typeface="Overpass" pitchFamily="34" charset="0"/>
                <a:ea typeface="Overpass" pitchFamily="34" charset="-122"/>
                <a:cs typeface="Overpass" pitchFamily="34" charset="-120"/>
              </a:rPr>
              <a:t>by </a:t>
            </a:r>
            <a:r>
              <a:rPr lang="en-US" sz="2187" b="1" dirty="0" err="1">
                <a:solidFill>
                  <a:srgbClr val="E5E0DF"/>
                </a:solidFill>
                <a:latin typeface="Overpass" pitchFamily="34" charset="0"/>
                <a:ea typeface="Overpass" pitchFamily="34" charset="-122"/>
                <a:cs typeface="Overpass" pitchFamily="34" charset="-120"/>
              </a:rPr>
              <a:t>rcht</a:t>
            </a:r>
            <a:r>
              <a:rPr lang="en-US" sz="2187" b="1" dirty="0">
                <a:solidFill>
                  <a:srgbClr val="E5E0DF"/>
                </a:solidFill>
                <a:latin typeface="Overpass" pitchFamily="34" charset="0"/>
                <a:ea typeface="Overpass" pitchFamily="34" charset="-122"/>
                <a:cs typeface="Overpass" pitchFamily="34" charset="-120"/>
              </a:rPr>
              <a:t> Jain</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12482"/>
            <a:ext cx="645878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Start Your Fitness Journey</a:t>
            </a:r>
            <a:endParaRPr lang="en-US" sz="4374" dirty="0"/>
          </a:p>
        </p:txBody>
      </p:sp>
      <p:sp>
        <p:nvSpPr>
          <p:cNvPr id="6" name="Text 2"/>
          <p:cNvSpPr/>
          <p:nvPr/>
        </p:nvSpPr>
        <p:spPr>
          <a:xfrm>
            <a:off x="1188601" y="3740110"/>
            <a:ext cx="7122200" cy="399812"/>
          </a:xfrm>
          <a:prstGeom prst="rect">
            <a:avLst/>
          </a:prstGeom>
          <a:noFill/>
          <a:ln/>
        </p:spPr>
        <p:txBody>
          <a:bodyPr wrap="none" rtlCol="0" anchor="t"/>
          <a:lstStyle/>
          <a:p>
            <a:pPr marL="342900" indent="-342900" algn="l">
              <a:lnSpc>
                <a:spcPts val="3149"/>
              </a:lnSpc>
              <a:buSzPct val="100000"/>
              <a:buChar char="•"/>
            </a:pPr>
            <a:r>
              <a:rPr lang="en-US" sz="1750" dirty="0">
                <a:solidFill>
                  <a:srgbClr val="E5E0DF"/>
                </a:solidFill>
                <a:latin typeface="Overpass" pitchFamily="34" charset="0"/>
                <a:ea typeface="Overpass" pitchFamily="34" charset="-122"/>
                <a:cs typeface="Overpass" pitchFamily="34" charset="-120"/>
              </a:rPr>
              <a:t>Take the first step towards a healthier, fitter you with FitVerse.</a:t>
            </a:r>
            <a:endParaRPr lang="en-US" sz="1750" dirty="0"/>
          </a:p>
        </p:txBody>
      </p:sp>
      <p:sp>
        <p:nvSpPr>
          <p:cNvPr id="7" name="Text 3"/>
          <p:cNvSpPr/>
          <p:nvPr/>
        </p:nvSpPr>
        <p:spPr>
          <a:xfrm>
            <a:off x="1188601" y="4228743"/>
            <a:ext cx="7122200" cy="799624"/>
          </a:xfrm>
          <a:prstGeom prst="rect">
            <a:avLst/>
          </a:prstGeom>
          <a:noFill/>
          <a:ln/>
        </p:spPr>
        <p:txBody>
          <a:bodyPr wrap="square" rtlCol="0" anchor="t"/>
          <a:lstStyle/>
          <a:p>
            <a:pPr marL="342900" indent="-342900" algn="l">
              <a:lnSpc>
                <a:spcPts val="3149"/>
              </a:lnSpc>
              <a:buSzPct val="100000"/>
              <a:buChar char="•"/>
            </a:pPr>
            <a:r>
              <a:rPr lang="en-US" sz="1750" dirty="0">
                <a:solidFill>
                  <a:srgbClr val="E5E0DF"/>
                </a:solidFill>
                <a:latin typeface="Overpass" pitchFamily="34" charset="0"/>
                <a:ea typeface="Overpass" pitchFamily="34" charset="-122"/>
                <a:cs typeface="Overpass" pitchFamily="34" charset="-120"/>
              </a:rPr>
              <a:t>Get started with our easy-to-follow </a:t>
            </a:r>
            <a:r>
              <a:rPr lang="en-US" sz="1750" b="1" dirty="0">
                <a:solidFill>
                  <a:srgbClr val="E5E0DF"/>
                </a:solidFill>
                <a:latin typeface="Overpass" pitchFamily="34" charset="0"/>
                <a:ea typeface="Overpass" pitchFamily="34" charset="-122"/>
                <a:cs typeface="Overpass" pitchFamily="34" charset="-120"/>
              </a:rPr>
              <a:t>workout plans</a:t>
            </a:r>
            <a:r>
              <a:rPr lang="en-US" sz="1750" dirty="0">
                <a:solidFill>
                  <a:srgbClr val="E5E0DF"/>
                </a:solidFill>
                <a:latin typeface="Overpass" pitchFamily="34" charset="0"/>
                <a:ea typeface="Overpass" pitchFamily="34" charset="-122"/>
                <a:cs typeface="Overpass" pitchFamily="34" charset="-120"/>
              </a:rPr>
              <a:t>, </a:t>
            </a:r>
            <a:r>
              <a:rPr lang="en-US" sz="1750" b="1" dirty="0">
                <a:solidFill>
                  <a:srgbClr val="E5E0DF"/>
                </a:solidFill>
                <a:latin typeface="Overpass" pitchFamily="34" charset="0"/>
                <a:ea typeface="Overpass" pitchFamily="34" charset="-122"/>
                <a:cs typeface="Overpass" pitchFamily="34" charset="-120"/>
              </a:rPr>
              <a:t>fitness calculators</a:t>
            </a:r>
            <a:r>
              <a:rPr lang="en-US" sz="1750" dirty="0">
                <a:solidFill>
                  <a:srgbClr val="E5E0DF"/>
                </a:solidFill>
                <a:latin typeface="Overpass" pitchFamily="34" charset="0"/>
                <a:ea typeface="Overpass" pitchFamily="34" charset="-122"/>
                <a:cs typeface="Overpass" pitchFamily="34" charset="-120"/>
              </a:rPr>
              <a:t>, and </a:t>
            </a:r>
            <a:r>
              <a:rPr lang="en-US" sz="1750" b="1" dirty="0">
                <a:solidFill>
                  <a:srgbClr val="E5E0DF"/>
                </a:solidFill>
                <a:latin typeface="Overpass" pitchFamily="34" charset="0"/>
                <a:ea typeface="Overpass" pitchFamily="34" charset="-122"/>
                <a:cs typeface="Overpass" pitchFamily="34" charset="-120"/>
              </a:rPr>
              <a:t>progress tracking tools</a:t>
            </a:r>
            <a:r>
              <a:rPr lang="en-US" sz="1750" dirty="0">
                <a:solidFill>
                  <a:srgbClr val="E5E0DF"/>
                </a:solidFill>
                <a:latin typeface="Overpass" pitchFamily="34" charset="0"/>
                <a:ea typeface="Overpass" pitchFamily="34" charset="-122"/>
                <a:cs typeface="Overpass" pitchFamily="34" charset="-120"/>
              </a:rPr>
              <a:t>.</a:t>
            </a:r>
            <a:endParaRPr lang="en-US" sz="1750" dirty="0"/>
          </a:p>
        </p:txBody>
      </p:sp>
      <p:sp>
        <p:nvSpPr>
          <p:cNvPr id="8" name="Text 4"/>
          <p:cNvSpPr/>
          <p:nvPr/>
        </p:nvSpPr>
        <p:spPr>
          <a:xfrm>
            <a:off x="1188601" y="5117187"/>
            <a:ext cx="7122200" cy="399812"/>
          </a:xfrm>
          <a:prstGeom prst="rect">
            <a:avLst/>
          </a:prstGeom>
          <a:noFill/>
          <a:ln/>
        </p:spPr>
        <p:txBody>
          <a:bodyPr wrap="none" rtlCol="0" anchor="t"/>
          <a:lstStyle/>
          <a:p>
            <a:pPr marL="342900" indent="-342900" algn="l">
              <a:lnSpc>
                <a:spcPts val="3149"/>
              </a:lnSpc>
              <a:buSzPct val="100000"/>
              <a:buChar char="•"/>
            </a:pPr>
            <a:r>
              <a:rPr lang="en-US" sz="1750" dirty="0">
                <a:solidFill>
                  <a:srgbClr val="E5E0DF"/>
                </a:solidFill>
                <a:latin typeface="Overpass" pitchFamily="34" charset="0"/>
                <a:ea typeface="Overpass" pitchFamily="34" charset="-122"/>
                <a:cs typeface="Overpass" pitchFamily="34" charset="-120"/>
              </a:rPr>
              <a:t>Build a customized fitness routine that fits your lifestyle and goals.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881063"/>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Explore Our Workouts</a:t>
            </a:r>
            <a:endParaRPr lang="en-US" sz="4374" dirty="0"/>
          </a:p>
        </p:txBody>
      </p:sp>
      <p:pic>
        <p:nvPicPr>
          <p:cNvPr id="5" name="Image 1" descr="preencoded.png"/>
          <p:cNvPicPr>
            <a:picLocks noChangeAspect="1"/>
          </p:cNvPicPr>
          <p:nvPr/>
        </p:nvPicPr>
        <p:blipFill>
          <a:blip r:embed="rId4"/>
          <a:stretch>
            <a:fillRect/>
          </a:stretch>
        </p:blipFill>
        <p:spPr>
          <a:xfrm>
            <a:off x="2348389" y="2019776"/>
            <a:ext cx="2233374" cy="1380292"/>
          </a:xfrm>
          <a:prstGeom prst="rect">
            <a:avLst/>
          </a:prstGeom>
        </p:spPr>
      </p:pic>
      <p:sp>
        <p:nvSpPr>
          <p:cNvPr id="6" name="Text 2"/>
          <p:cNvSpPr/>
          <p:nvPr/>
        </p:nvSpPr>
        <p:spPr>
          <a:xfrm>
            <a:off x="2348389" y="3677722"/>
            <a:ext cx="2233374" cy="694373"/>
          </a:xfrm>
          <a:prstGeom prst="rect">
            <a:avLst/>
          </a:prstGeom>
          <a:noFill/>
          <a:ln/>
        </p:spPr>
        <p:txBody>
          <a:bodyPr wrap="squar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Comprehensive Workout Library</a:t>
            </a:r>
            <a:endParaRPr lang="en-US" sz="2187" dirty="0"/>
          </a:p>
        </p:txBody>
      </p:sp>
      <p:sp>
        <p:nvSpPr>
          <p:cNvPr id="7" name="Text 3"/>
          <p:cNvSpPr/>
          <p:nvPr/>
        </p:nvSpPr>
        <p:spPr>
          <a:xfrm>
            <a:off x="2348389" y="4505325"/>
            <a:ext cx="2233374" cy="2487811"/>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Discover a vast collection of workout routines and exercise videos tailored to different fitness levels, goals, and preferences.</a:t>
            </a:r>
            <a:endParaRPr lang="en-US" sz="1750" dirty="0"/>
          </a:p>
        </p:txBody>
      </p:sp>
      <p:pic>
        <p:nvPicPr>
          <p:cNvPr id="8" name="Image 2" descr="preencoded.png"/>
          <p:cNvPicPr>
            <a:picLocks noChangeAspect="1"/>
          </p:cNvPicPr>
          <p:nvPr/>
        </p:nvPicPr>
        <p:blipFill>
          <a:blip r:embed="rId5"/>
          <a:stretch>
            <a:fillRect/>
          </a:stretch>
        </p:blipFill>
        <p:spPr>
          <a:xfrm>
            <a:off x="4915019" y="2019776"/>
            <a:ext cx="2233493" cy="1380292"/>
          </a:xfrm>
          <a:prstGeom prst="rect">
            <a:avLst/>
          </a:prstGeom>
        </p:spPr>
      </p:pic>
      <p:sp>
        <p:nvSpPr>
          <p:cNvPr id="9" name="Text 4"/>
          <p:cNvSpPr/>
          <p:nvPr/>
        </p:nvSpPr>
        <p:spPr>
          <a:xfrm>
            <a:off x="4915019" y="3677722"/>
            <a:ext cx="2233493"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Expert Guidance</a:t>
            </a:r>
            <a:endParaRPr lang="en-US" sz="2187" dirty="0"/>
          </a:p>
        </p:txBody>
      </p:sp>
      <p:sp>
        <p:nvSpPr>
          <p:cNvPr id="10" name="Text 5"/>
          <p:cNvSpPr/>
          <p:nvPr/>
        </p:nvSpPr>
        <p:spPr>
          <a:xfrm>
            <a:off x="4915019" y="4158139"/>
            <a:ext cx="2233493" cy="2487811"/>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Get personalized coaching and advice from our team of experienced trainers to ensure you achieve your fitness objectives safely and effectively.</a:t>
            </a:r>
            <a:endParaRPr lang="en-US" sz="1750" dirty="0"/>
          </a:p>
        </p:txBody>
      </p:sp>
      <p:pic>
        <p:nvPicPr>
          <p:cNvPr id="11" name="Image 3" descr="preencoded.png"/>
          <p:cNvPicPr>
            <a:picLocks noChangeAspect="1"/>
          </p:cNvPicPr>
          <p:nvPr/>
        </p:nvPicPr>
        <p:blipFill>
          <a:blip r:embed="rId6"/>
          <a:stretch>
            <a:fillRect/>
          </a:stretch>
        </p:blipFill>
        <p:spPr>
          <a:xfrm>
            <a:off x="7481768" y="2019776"/>
            <a:ext cx="2233374" cy="1380292"/>
          </a:xfrm>
          <a:prstGeom prst="rect">
            <a:avLst/>
          </a:prstGeom>
        </p:spPr>
      </p:pic>
      <p:sp>
        <p:nvSpPr>
          <p:cNvPr id="12" name="Text 6"/>
          <p:cNvSpPr/>
          <p:nvPr/>
        </p:nvSpPr>
        <p:spPr>
          <a:xfrm>
            <a:off x="7481768" y="3677722"/>
            <a:ext cx="2233374" cy="694373"/>
          </a:xfrm>
          <a:prstGeom prst="rect">
            <a:avLst/>
          </a:prstGeom>
          <a:noFill/>
          <a:ln/>
        </p:spPr>
        <p:txBody>
          <a:bodyPr wrap="squar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Collaborative Community</a:t>
            </a:r>
            <a:endParaRPr lang="en-US" sz="2187" dirty="0"/>
          </a:p>
        </p:txBody>
      </p:sp>
      <p:sp>
        <p:nvSpPr>
          <p:cNvPr id="13" name="Text 7"/>
          <p:cNvSpPr/>
          <p:nvPr/>
        </p:nvSpPr>
        <p:spPr>
          <a:xfrm>
            <a:off x="7481768" y="4505325"/>
            <a:ext cx="2233374" cy="2487811"/>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Join our community of fitness enthusiasts and share your progress, challenges, and triumphs while motivating each other to reach new heights.</a:t>
            </a:r>
            <a:endParaRPr lang="en-US" sz="1750" dirty="0"/>
          </a:p>
        </p:txBody>
      </p:sp>
      <p:pic>
        <p:nvPicPr>
          <p:cNvPr id="14" name="Image 4" descr="preencoded.png"/>
          <p:cNvPicPr>
            <a:picLocks noChangeAspect="1"/>
          </p:cNvPicPr>
          <p:nvPr/>
        </p:nvPicPr>
        <p:blipFill>
          <a:blip r:embed="rId7"/>
          <a:stretch>
            <a:fillRect/>
          </a:stretch>
        </p:blipFill>
        <p:spPr>
          <a:xfrm>
            <a:off x="10048399" y="2019776"/>
            <a:ext cx="2233493" cy="1380292"/>
          </a:xfrm>
          <a:prstGeom prst="rect">
            <a:avLst/>
          </a:prstGeom>
        </p:spPr>
      </p:pic>
      <p:sp>
        <p:nvSpPr>
          <p:cNvPr id="15" name="Text 8"/>
          <p:cNvSpPr/>
          <p:nvPr/>
        </p:nvSpPr>
        <p:spPr>
          <a:xfrm>
            <a:off x="10048399" y="3677722"/>
            <a:ext cx="2233493" cy="694373"/>
          </a:xfrm>
          <a:prstGeom prst="rect">
            <a:avLst/>
          </a:prstGeom>
          <a:noFill/>
          <a:ln/>
        </p:spPr>
        <p:txBody>
          <a:bodyPr wrap="squar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Personalized Tracking</a:t>
            </a:r>
            <a:endParaRPr lang="en-US" sz="2187" dirty="0"/>
          </a:p>
        </p:txBody>
      </p:sp>
      <p:sp>
        <p:nvSpPr>
          <p:cNvPr id="16" name="Text 9"/>
          <p:cNvSpPr/>
          <p:nvPr/>
        </p:nvSpPr>
        <p:spPr>
          <a:xfrm>
            <a:off x="10048399" y="4505325"/>
            <a:ext cx="2233493" cy="2843213"/>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Utilize our cutting-edge fitness tracking tools to monitor your progress, set goals, and receive tailored workout recommendations to keep you motivated.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1815465"/>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Fitness Calculator</a:t>
            </a:r>
            <a:endParaRPr lang="en-US" sz="4374" dirty="0"/>
          </a:p>
        </p:txBody>
      </p:sp>
      <p:sp>
        <p:nvSpPr>
          <p:cNvPr id="5" name="Shape 2"/>
          <p:cNvSpPr/>
          <p:nvPr/>
        </p:nvSpPr>
        <p:spPr>
          <a:xfrm>
            <a:off x="2348389" y="3127772"/>
            <a:ext cx="499943" cy="499943"/>
          </a:xfrm>
          <a:prstGeom prst="roundRect">
            <a:avLst>
              <a:gd name="adj" fmla="val 20000"/>
            </a:avLst>
          </a:prstGeom>
          <a:solidFill>
            <a:srgbClr val="7E023C"/>
          </a:solidFill>
          <a:ln w="7620">
            <a:solidFill>
              <a:srgbClr val="971B55"/>
            </a:solidFill>
            <a:prstDash val="solid"/>
          </a:ln>
        </p:spPr>
      </p:sp>
      <p:sp>
        <p:nvSpPr>
          <p:cNvPr id="6" name="Text 3"/>
          <p:cNvSpPr/>
          <p:nvPr/>
        </p:nvSpPr>
        <p:spPr>
          <a:xfrm>
            <a:off x="2536627" y="3169444"/>
            <a:ext cx="123349"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verpass" pitchFamily="34" charset="0"/>
                <a:ea typeface="Overpass" pitchFamily="34" charset="-122"/>
                <a:cs typeface="Overpass" pitchFamily="34" charset="-120"/>
              </a:rPr>
              <a:t>1</a:t>
            </a:r>
            <a:endParaRPr lang="en-US" sz="2624" dirty="0"/>
          </a:p>
        </p:txBody>
      </p:sp>
      <p:sp>
        <p:nvSpPr>
          <p:cNvPr id="7" name="Text 4"/>
          <p:cNvSpPr/>
          <p:nvPr/>
        </p:nvSpPr>
        <p:spPr>
          <a:xfrm>
            <a:off x="3070503" y="3204091"/>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Body Metrics</a:t>
            </a:r>
            <a:endParaRPr lang="en-US" sz="2187" dirty="0"/>
          </a:p>
        </p:txBody>
      </p:sp>
      <p:sp>
        <p:nvSpPr>
          <p:cNvPr id="8" name="Text 5"/>
          <p:cNvSpPr/>
          <p:nvPr/>
        </p:nvSpPr>
        <p:spPr>
          <a:xfrm>
            <a:off x="3070503" y="3684508"/>
            <a:ext cx="4133612"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Enter your height, weight, age, and gender to get personalized fitness metrics.</a:t>
            </a:r>
            <a:endParaRPr lang="en-US" sz="1750" dirty="0"/>
          </a:p>
        </p:txBody>
      </p:sp>
      <p:sp>
        <p:nvSpPr>
          <p:cNvPr id="9" name="Shape 6"/>
          <p:cNvSpPr/>
          <p:nvPr/>
        </p:nvSpPr>
        <p:spPr>
          <a:xfrm>
            <a:off x="7426285" y="3127772"/>
            <a:ext cx="499943" cy="499943"/>
          </a:xfrm>
          <a:prstGeom prst="roundRect">
            <a:avLst>
              <a:gd name="adj" fmla="val 20000"/>
            </a:avLst>
          </a:prstGeom>
          <a:solidFill>
            <a:srgbClr val="7E023C"/>
          </a:solidFill>
          <a:ln w="7620">
            <a:solidFill>
              <a:srgbClr val="971B55"/>
            </a:solidFill>
            <a:prstDash val="solid"/>
          </a:ln>
        </p:spPr>
      </p:sp>
      <p:sp>
        <p:nvSpPr>
          <p:cNvPr id="10" name="Text 7"/>
          <p:cNvSpPr/>
          <p:nvPr/>
        </p:nvSpPr>
        <p:spPr>
          <a:xfrm>
            <a:off x="7579281" y="3169444"/>
            <a:ext cx="193834"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verpass" pitchFamily="34" charset="0"/>
                <a:ea typeface="Overpass" pitchFamily="34" charset="-122"/>
                <a:cs typeface="Overpass" pitchFamily="34" charset="-120"/>
              </a:rPr>
              <a:t>2</a:t>
            </a:r>
            <a:endParaRPr lang="en-US" sz="2624" dirty="0"/>
          </a:p>
        </p:txBody>
      </p:sp>
      <p:sp>
        <p:nvSpPr>
          <p:cNvPr id="11" name="Text 8"/>
          <p:cNvSpPr/>
          <p:nvPr/>
        </p:nvSpPr>
        <p:spPr>
          <a:xfrm>
            <a:off x="8148399" y="3204091"/>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Basal Metabolic Rate</a:t>
            </a:r>
            <a:endParaRPr lang="en-US" sz="2187" dirty="0"/>
          </a:p>
        </p:txBody>
      </p:sp>
      <p:sp>
        <p:nvSpPr>
          <p:cNvPr id="12" name="Text 9"/>
          <p:cNvSpPr/>
          <p:nvPr/>
        </p:nvSpPr>
        <p:spPr>
          <a:xfrm>
            <a:off x="8148399" y="3684508"/>
            <a:ext cx="4133612"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Estimate your daily calorie needs based on your BMR and activity level.</a:t>
            </a:r>
            <a:endParaRPr lang="en-US" sz="1750" dirty="0"/>
          </a:p>
        </p:txBody>
      </p:sp>
      <p:sp>
        <p:nvSpPr>
          <p:cNvPr id="13" name="Shape 10"/>
          <p:cNvSpPr/>
          <p:nvPr/>
        </p:nvSpPr>
        <p:spPr>
          <a:xfrm>
            <a:off x="2348389" y="5146477"/>
            <a:ext cx="499943" cy="499943"/>
          </a:xfrm>
          <a:prstGeom prst="roundRect">
            <a:avLst>
              <a:gd name="adj" fmla="val 20000"/>
            </a:avLst>
          </a:prstGeom>
          <a:solidFill>
            <a:srgbClr val="7E023C"/>
          </a:solidFill>
          <a:ln w="7620">
            <a:solidFill>
              <a:srgbClr val="971B55"/>
            </a:solidFill>
            <a:prstDash val="solid"/>
          </a:ln>
        </p:spPr>
      </p:sp>
      <p:sp>
        <p:nvSpPr>
          <p:cNvPr id="14" name="Text 11"/>
          <p:cNvSpPr/>
          <p:nvPr/>
        </p:nvSpPr>
        <p:spPr>
          <a:xfrm>
            <a:off x="2503408" y="5188148"/>
            <a:ext cx="189905"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verpass" pitchFamily="34" charset="0"/>
                <a:ea typeface="Overpass" pitchFamily="34" charset="-122"/>
                <a:cs typeface="Overpass" pitchFamily="34" charset="-120"/>
              </a:rPr>
              <a:t>3</a:t>
            </a:r>
            <a:endParaRPr lang="en-US" sz="2624" dirty="0"/>
          </a:p>
        </p:txBody>
      </p:sp>
      <p:sp>
        <p:nvSpPr>
          <p:cNvPr id="15" name="Text 12"/>
          <p:cNvSpPr/>
          <p:nvPr/>
        </p:nvSpPr>
        <p:spPr>
          <a:xfrm>
            <a:off x="3070503" y="5222796"/>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Calorie Tracker</a:t>
            </a:r>
            <a:endParaRPr lang="en-US" sz="2187" dirty="0"/>
          </a:p>
        </p:txBody>
      </p:sp>
      <p:sp>
        <p:nvSpPr>
          <p:cNvPr id="16" name="Text 13"/>
          <p:cNvSpPr/>
          <p:nvPr/>
        </p:nvSpPr>
        <p:spPr>
          <a:xfrm>
            <a:off x="3070503" y="5703213"/>
            <a:ext cx="4133612"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Log your daily food intake and exercise to track your calorie balance.</a:t>
            </a:r>
            <a:endParaRPr lang="en-US" sz="1750" dirty="0"/>
          </a:p>
        </p:txBody>
      </p:sp>
      <p:sp>
        <p:nvSpPr>
          <p:cNvPr id="17" name="Shape 14"/>
          <p:cNvSpPr/>
          <p:nvPr/>
        </p:nvSpPr>
        <p:spPr>
          <a:xfrm>
            <a:off x="7426285" y="5146477"/>
            <a:ext cx="499943" cy="499943"/>
          </a:xfrm>
          <a:prstGeom prst="roundRect">
            <a:avLst>
              <a:gd name="adj" fmla="val 20000"/>
            </a:avLst>
          </a:prstGeom>
          <a:solidFill>
            <a:srgbClr val="7E023C"/>
          </a:solidFill>
          <a:ln w="7620">
            <a:solidFill>
              <a:srgbClr val="971B55"/>
            </a:solidFill>
            <a:prstDash val="solid"/>
          </a:ln>
        </p:spPr>
      </p:sp>
      <p:sp>
        <p:nvSpPr>
          <p:cNvPr id="18" name="Text 15"/>
          <p:cNvSpPr/>
          <p:nvPr/>
        </p:nvSpPr>
        <p:spPr>
          <a:xfrm>
            <a:off x="7574161" y="5188148"/>
            <a:ext cx="204192"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verpass" pitchFamily="34" charset="0"/>
                <a:ea typeface="Overpass" pitchFamily="34" charset="-122"/>
                <a:cs typeface="Overpass" pitchFamily="34" charset="-120"/>
              </a:rPr>
              <a:t>4</a:t>
            </a:r>
            <a:endParaRPr lang="en-US" sz="2624" dirty="0"/>
          </a:p>
        </p:txBody>
      </p:sp>
      <p:sp>
        <p:nvSpPr>
          <p:cNvPr id="19" name="Text 16"/>
          <p:cNvSpPr/>
          <p:nvPr/>
        </p:nvSpPr>
        <p:spPr>
          <a:xfrm>
            <a:off x="8148399" y="5222796"/>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Goal Setting</a:t>
            </a:r>
            <a:endParaRPr lang="en-US" sz="2187" dirty="0"/>
          </a:p>
        </p:txBody>
      </p:sp>
      <p:sp>
        <p:nvSpPr>
          <p:cNvPr id="20" name="Text 17"/>
          <p:cNvSpPr/>
          <p:nvPr/>
        </p:nvSpPr>
        <p:spPr>
          <a:xfrm>
            <a:off x="8148399" y="5703213"/>
            <a:ext cx="4133612"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Set weight loss or muscle gain goals and get tailored workout and nutrition plans.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87466"/>
            <a:ext cx="612136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Metabolic Rate Estimator</a:t>
            </a:r>
            <a:endParaRPr lang="en-US" sz="4374" dirty="0"/>
          </a:p>
        </p:txBody>
      </p:sp>
      <p:sp>
        <p:nvSpPr>
          <p:cNvPr id="6" name="Text 2"/>
          <p:cNvSpPr/>
          <p:nvPr/>
        </p:nvSpPr>
        <p:spPr>
          <a:xfrm>
            <a:off x="833199" y="3615095"/>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Discover your unique metabolic rate with our advanced calculator. Input your age, gender, height, and weight, and get a personalized estimate of your basal metabolic rate (BMR) - the energy your body burns at rest.</a:t>
            </a:r>
            <a:endParaRPr lang="en-US" sz="1750" dirty="0"/>
          </a:p>
        </p:txBody>
      </p:sp>
      <p:sp>
        <p:nvSpPr>
          <p:cNvPr id="7" name="Text 3"/>
          <p:cNvSpPr/>
          <p:nvPr/>
        </p:nvSpPr>
        <p:spPr>
          <a:xfrm>
            <a:off x="833199" y="4931212"/>
            <a:ext cx="7477601"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Use this crucial data to optimize your diet and exercise routine for sustainable weight management and improved overall fitness.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1586389"/>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Daily Calorie Needs</a:t>
            </a:r>
            <a:endParaRPr lang="en-US" sz="4374" dirty="0"/>
          </a:p>
        </p:txBody>
      </p:sp>
      <p:sp>
        <p:nvSpPr>
          <p:cNvPr id="5" name="Text 2"/>
          <p:cNvSpPr/>
          <p:nvPr/>
        </p:nvSpPr>
        <p:spPr>
          <a:xfrm>
            <a:off x="2348389" y="2836188"/>
            <a:ext cx="4800124" cy="666512"/>
          </a:xfrm>
          <a:prstGeom prst="rect">
            <a:avLst/>
          </a:prstGeom>
          <a:noFill/>
          <a:ln/>
        </p:spPr>
        <p:txBody>
          <a:bodyPr wrap="none" rtlCol="0" anchor="t"/>
          <a:lstStyle/>
          <a:p>
            <a:pPr marL="0" indent="0" algn="ctr">
              <a:lnSpc>
                <a:spcPts val="5249"/>
              </a:lnSpc>
              <a:buNone/>
            </a:pPr>
            <a:r>
              <a:rPr lang="en-US" sz="5249" b="1" kern="0" spc="-157" dirty="0">
                <a:solidFill>
                  <a:srgbClr val="E5E0DF"/>
                </a:solidFill>
                <a:latin typeface="Overpass" pitchFamily="34" charset="0"/>
                <a:ea typeface="Overpass" pitchFamily="34" charset="-122"/>
                <a:cs typeface="Overpass" pitchFamily="34" charset="-120"/>
              </a:rPr>
              <a:t>2K</a:t>
            </a:r>
            <a:endParaRPr lang="en-US" sz="5249" dirty="0"/>
          </a:p>
        </p:txBody>
      </p:sp>
      <p:sp>
        <p:nvSpPr>
          <p:cNvPr id="6" name="Text 3"/>
          <p:cNvSpPr/>
          <p:nvPr/>
        </p:nvSpPr>
        <p:spPr>
          <a:xfrm>
            <a:off x="3359706" y="3780353"/>
            <a:ext cx="2777490" cy="347186"/>
          </a:xfrm>
          <a:prstGeom prst="rect">
            <a:avLst/>
          </a:prstGeom>
          <a:noFill/>
          <a:ln/>
        </p:spPr>
        <p:txBody>
          <a:bodyPr wrap="none" rtlCol="0" anchor="t"/>
          <a:lstStyle/>
          <a:p>
            <a:pPr marL="0" indent="0" algn="ctr">
              <a:lnSpc>
                <a:spcPts val="2734"/>
              </a:lnSpc>
              <a:buNone/>
            </a:pPr>
            <a:r>
              <a:rPr lang="en-US" sz="2187" b="1" kern="0" spc="-66" dirty="0">
                <a:solidFill>
                  <a:srgbClr val="E5E0DF"/>
                </a:solidFill>
                <a:latin typeface="Overpass" pitchFamily="34" charset="0"/>
                <a:ea typeface="Overpass" pitchFamily="34" charset="-122"/>
                <a:cs typeface="Overpass" pitchFamily="34" charset="-120"/>
              </a:rPr>
              <a:t>Calories</a:t>
            </a:r>
            <a:endParaRPr lang="en-US" sz="2187" dirty="0"/>
          </a:p>
        </p:txBody>
      </p:sp>
      <p:sp>
        <p:nvSpPr>
          <p:cNvPr id="7" name="Text 4"/>
          <p:cNvSpPr/>
          <p:nvPr/>
        </p:nvSpPr>
        <p:spPr>
          <a:xfrm>
            <a:off x="2348389" y="4260771"/>
            <a:ext cx="4800124" cy="710803"/>
          </a:xfrm>
          <a:prstGeom prst="rect">
            <a:avLst/>
          </a:prstGeom>
          <a:noFill/>
          <a:ln/>
        </p:spPr>
        <p:txBody>
          <a:bodyPr wrap="square" rtlCol="0" anchor="t"/>
          <a:lstStyle/>
          <a:p>
            <a:pPr marL="0" indent="0" algn="ctr">
              <a:lnSpc>
                <a:spcPts val="2799"/>
              </a:lnSpc>
              <a:buNone/>
            </a:pPr>
            <a:r>
              <a:rPr lang="en-US" sz="1750" dirty="0">
                <a:solidFill>
                  <a:srgbClr val="E5E0DF"/>
                </a:solidFill>
                <a:latin typeface="Overpass" pitchFamily="34" charset="0"/>
                <a:ea typeface="Overpass" pitchFamily="34" charset="-122"/>
                <a:cs typeface="Overpass" pitchFamily="34" charset="-120"/>
              </a:rPr>
              <a:t>The average person needs around 2,000 calories per day to maintain their weight.</a:t>
            </a:r>
            <a:endParaRPr lang="en-US" sz="1750" dirty="0"/>
          </a:p>
        </p:txBody>
      </p:sp>
      <p:sp>
        <p:nvSpPr>
          <p:cNvPr id="8" name="Text 5"/>
          <p:cNvSpPr/>
          <p:nvPr/>
        </p:nvSpPr>
        <p:spPr>
          <a:xfrm>
            <a:off x="7481768" y="2836188"/>
            <a:ext cx="4800124" cy="666512"/>
          </a:xfrm>
          <a:prstGeom prst="rect">
            <a:avLst/>
          </a:prstGeom>
          <a:noFill/>
          <a:ln/>
        </p:spPr>
        <p:txBody>
          <a:bodyPr wrap="none" rtlCol="0" anchor="t"/>
          <a:lstStyle/>
          <a:p>
            <a:pPr marL="0" indent="0" algn="ctr">
              <a:lnSpc>
                <a:spcPts val="5249"/>
              </a:lnSpc>
              <a:buNone/>
            </a:pPr>
            <a:r>
              <a:rPr lang="en-US" sz="5249" b="1" kern="0" spc="-157" dirty="0">
                <a:solidFill>
                  <a:srgbClr val="E5E0DF"/>
                </a:solidFill>
                <a:latin typeface="Overpass" pitchFamily="34" charset="0"/>
                <a:ea typeface="Overpass" pitchFamily="34" charset="-122"/>
                <a:cs typeface="Overpass" pitchFamily="34" charset="-120"/>
              </a:rPr>
              <a:t>3.5K</a:t>
            </a:r>
            <a:endParaRPr lang="en-US" sz="5249" dirty="0"/>
          </a:p>
        </p:txBody>
      </p:sp>
      <p:sp>
        <p:nvSpPr>
          <p:cNvPr id="9" name="Text 6"/>
          <p:cNvSpPr/>
          <p:nvPr/>
        </p:nvSpPr>
        <p:spPr>
          <a:xfrm>
            <a:off x="8493085" y="3780353"/>
            <a:ext cx="2777490" cy="347186"/>
          </a:xfrm>
          <a:prstGeom prst="rect">
            <a:avLst/>
          </a:prstGeom>
          <a:noFill/>
          <a:ln/>
        </p:spPr>
        <p:txBody>
          <a:bodyPr wrap="none" rtlCol="0" anchor="t"/>
          <a:lstStyle/>
          <a:p>
            <a:pPr marL="0" indent="0" algn="ctr">
              <a:lnSpc>
                <a:spcPts val="2734"/>
              </a:lnSpc>
              <a:buNone/>
            </a:pPr>
            <a:r>
              <a:rPr lang="en-US" sz="2187" b="1" kern="0" spc="-66" dirty="0">
                <a:solidFill>
                  <a:srgbClr val="E5E0DF"/>
                </a:solidFill>
                <a:latin typeface="Overpass" pitchFamily="34" charset="0"/>
                <a:ea typeface="Overpass" pitchFamily="34" charset="-122"/>
                <a:cs typeface="Overpass" pitchFamily="34" charset="-120"/>
              </a:rPr>
              <a:t>Active Calories</a:t>
            </a:r>
            <a:endParaRPr lang="en-US" sz="2187" dirty="0"/>
          </a:p>
        </p:txBody>
      </p:sp>
      <p:sp>
        <p:nvSpPr>
          <p:cNvPr id="10" name="Text 7"/>
          <p:cNvSpPr/>
          <p:nvPr/>
        </p:nvSpPr>
        <p:spPr>
          <a:xfrm>
            <a:off x="7481768" y="4260771"/>
            <a:ext cx="4800124" cy="1066205"/>
          </a:xfrm>
          <a:prstGeom prst="rect">
            <a:avLst/>
          </a:prstGeom>
          <a:noFill/>
          <a:ln/>
        </p:spPr>
        <p:txBody>
          <a:bodyPr wrap="square" rtlCol="0" anchor="t"/>
          <a:lstStyle/>
          <a:p>
            <a:pPr marL="0" indent="0" algn="ctr">
              <a:lnSpc>
                <a:spcPts val="2799"/>
              </a:lnSpc>
              <a:buNone/>
            </a:pPr>
            <a:r>
              <a:rPr lang="en-US" sz="1750" dirty="0">
                <a:solidFill>
                  <a:srgbClr val="E5E0DF"/>
                </a:solidFill>
                <a:latin typeface="Overpass" pitchFamily="34" charset="0"/>
                <a:ea typeface="Overpass" pitchFamily="34" charset="-122"/>
                <a:cs typeface="Overpass" pitchFamily="34" charset="-120"/>
              </a:rPr>
              <a:t>Active individuals may need up to 3,500 calories per day to fuel their workouts and daily activity.</a:t>
            </a:r>
            <a:endParaRPr lang="en-US" sz="1750" dirty="0"/>
          </a:p>
        </p:txBody>
      </p:sp>
      <p:sp>
        <p:nvSpPr>
          <p:cNvPr id="11" name="Text 8"/>
          <p:cNvSpPr/>
          <p:nvPr/>
        </p:nvSpPr>
        <p:spPr>
          <a:xfrm>
            <a:off x="2348389" y="5576888"/>
            <a:ext cx="9933503"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Knowing your daily calorie needs is essential for managing your weight and fueling your fitness goals. Our calorie calculator can help you determine your unique calorie requirements based on your age, activity level, and other factors.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82346" y="605909"/>
            <a:ext cx="5498902" cy="687348"/>
          </a:xfrm>
          <a:prstGeom prst="rect">
            <a:avLst/>
          </a:prstGeom>
          <a:noFill/>
          <a:ln/>
        </p:spPr>
        <p:txBody>
          <a:bodyPr wrap="none" rtlCol="0" anchor="t"/>
          <a:lstStyle/>
          <a:p>
            <a:pPr marL="0" indent="0">
              <a:lnSpc>
                <a:spcPts val="5412"/>
              </a:lnSpc>
              <a:buNone/>
            </a:pPr>
            <a:r>
              <a:rPr lang="en-US" sz="4330" b="1" kern="0" spc="-130" dirty="0">
                <a:solidFill>
                  <a:srgbClr val="FFFFFF"/>
                </a:solidFill>
                <a:latin typeface="Overpass" pitchFamily="34" charset="0"/>
                <a:ea typeface="Overpass" pitchFamily="34" charset="-122"/>
                <a:cs typeface="Overpass" pitchFamily="34" charset="-120"/>
              </a:rPr>
              <a:t>Track Your Progress</a:t>
            </a:r>
            <a:endParaRPr lang="en-US" sz="4330" dirty="0"/>
          </a:p>
        </p:txBody>
      </p:sp>
      <p:sp>
        <p:nvSpPr>
          <p:cNvPr id="6" name="Shape 2"/>
          <p:cNvSpPr/>
          <p:nvPr/>
        </p:nvSpPr>
        <p:spPr>
          <a:xfrm>
            <a:off x="4790361" y="1623179"/>
            <a:ext cx="43934" cy="6000512"/>
          </a:xfrm>
          <a:prstGeom prst="roundRect">
            <a:avLst>
              <a:gd name="adj" fmla="val 225295"/>
            </a:avLst>
          </a:prstGeom>
          <a:solidFill>
            <a:srgbClr val="971B55"/>
          </a:solidFill>
          <a:ln/>
        </p:spPr>
      </p:sp>
      <p:sp>
        <p:nvSpPr>
          <p:cNvPr id="7" name="Shape 3"/>
          <p:cNvSpPr/>
          <p:nvPr/>
        </p:nvSpPr>
        <p:spPr>
          <a:xfrm>
            <a:off x="5059680" y="2020431"/>
            <a:ext cx="769739" cy="43934"/>
          </a:xfrm>
          <a:prstGeom prst="roundRect">
            <a:avLst>
              <a:gd name="adj" fmla="val 225295"/>
            </a:avLst>
          </a:prstGeom>
          <a:solidFill>
            <a:srgbClr val="971B55"/>
          </a:solidFill>
          <a:ln/>
        </p:spPr>
      </p:sp>
      <p:sp>
        <p:nvSpPr>
          <p:cNvPr id="8" name="Shape 4"/>
          <p:cNvSpPr/>
          <p:nvPr/>
        </p:nvSpPr>
        <p:spPr>
          <a:xfrm>
            <a:off x="4564856" y="1794986"/>
            <a:ext cx="494824" cy="494824"/>
          </a:xfrm>
          <a:prstGeom prst="roundRect">
            <a:avLst>
              <a:gd name="adj" fmla="val 20003"/>
            </a:avLst>
          </a:prstGeom>
          <a:solidFill>
            <a:srgbClr val="7E023C"/>
          </a:solidFill>
          <a:ln w="7620">
            <a:solidFill>
              <a:srgbClr val="971B55"/>
            </a:solidFill>
            <a:prstDash val="solid"/>
          </a:ln>
        </p:spPr>
      </p:sp>
      <p:sp>
        <p:nvSpPr>
          <p:cNvPr id="9" name="Text 5"/>
          <p:cNvSpPr/>
          <p:nvPr/>
        </p:nvSpPr>
        <p:spPr>
          <a:xfrm>
            <a:off x="4751189" y="1836182"/>
            <a:ext cx="122039" cy="412313"/>
          </a:xfrm>
          <a:prstGeom prst="rect">
            <a:avLst/>
          </a:prstGeom>
          <a:noFill/>
          <a:ln/>
        </p:spPr>
        <p:txBody>
          <a:bodyPr wrap="none" rtlCol="0" anchor="t"/>
          <a:lstStyle/>
          <a:p>
            <a:pPr marL="0" indent="0" algn="ctr">
              <a:lnSpc>
                <a:spcPts val="3247"/>
              </a:lnSpc>
              <a:buNone/>
            </a:pPr>
            <a:r>
              <a:rPr lang="en-US" sz="2598" b="1" kern="0" spc="-78" dirty="0">
                <a:solidFill>
                  <a:srgbClr val="E5E0DF"/>
                </a:solidFill>
                <a:latin typeface="Overpass" pitchFamily="34" charset="0"/>
                <a:ea typeface="Overpass" pitchFamily="34" charset="-122"/>
                <a:cs typeface="Overpass" pitchFamily="34" charset="-120"/>
              </a:rPr>
              <a:t>1</a:t>
            </a:r>
            <a:endParaRPr lang="en-US" sz="2598" dirty="0"/>
          </a:p>
        </p:txBody>
      </p:sp>
      <p:sp>
        <p:nvSpPr>
          <p:cNvPr id="10" name="Text 6"/>
          <p:cNvSpPr/>
          <p:nvPr/>
        </p:nvSpPr>
        <p:spPr>
          <a:xfrm>
            <a:off x="6021943" y="1843087"/>
            <a:ext cx="2928580" cy="343614"/>
          </a:xfrm>
          <a:prstGeom prst="rect">
            <a:avLst/>
          </a:prstGeom>
          <a:noFill/>
          <a:ln/>
        </p:spPr>
        <p:txBody>
          <a:bodyPr wrap="none" rtlCol="0" anchor="t"/>
          <a:lstStyle/>
          <a:p>
            <a:pPr marL="0" indent="0" algn="l">
              <a:lnSpc>
                <a:spcPts val="2706"/>
              </a:lnSpc>
              <a:buNone/>
            </a:pPr>
            <a:r>
              <a:rPr lang="en-US" sz="2165" b="1" kern="0" spc="-65" dirty="0">
                <a:solidFill>
                  <a:srgbClr val="E5E0DF"/>
                </a:solidFill>
                <a:latin typeface="Overpass" pitchFamily="34" charset="0"/>
                <a:ea typeface="Overpass" pitchFamily="34" charset="-122"/>
                <a:cs typeface="Overpass" pitchFamily="34" charset="-120"/>
              </a:rPr>
              <a:t>Personalized Dashboard</a:t>
            </a:r>
            <a:endParaRPr lang="en-US" sz="2165" dirty="0"/>
          </a:p>
        </p:txBody>
      </p:sp>
      <p:sp>
        <p:nvSpPr>
          <p:cNvPr id="11" name="Text 7"/>
          <p:cNvSpPr/>
          <p:nvPr/>
        </p:nvSpPr>
        <p:spPr>
          <a:xfrm>
            <a:off x="6021943" y="2318623"/>
            <a:ext cx="7783711" cy="703659"/>
          </a:xfrm>
          <a:prstGeom prst="rect">
            <a:avLst/>
          </a:prstGeom>
          <a:noFill/>
          <a:ln/>
        </p:spPr>
        <p:txBody>
          <a:bodyPr wrap="square" rtlCol="0" anchor="t"/>
          <a:lstStyle/>
          <a:p>
            <a:pPr marL="0" indent="0" algn="l">
              <a:lnSpc>
                <a:spcPts val="2771"/>
              </a:lnSpc>
              <a:buNone/>
            </a:pPr>
            <a:r>
              <a:rPr lang="en-US" sz="1732" dirty="0">
                <a:solidFill>
                  <a:srgbClr val="E5E0DF"/>
                </a:solidFill>
                <a:latin typeface="Overpass" pitchFamily="34" charset="0"/>
                <a:ea typeface="Overpass" pitchFamily="34" charset="-122"/>
                <a:cs typeface="Overpass" pitchFamily="34" charset="-120"/>
              </a:rPr>
              <a:t>Monitor your fitness goals, workout history, and progress metrics in one easy-to-use dashboard. Visualize your journey at a glance.</a:t>
            </a:r>
            <a:endParaRPr lang="en-US" sz="1732" dirty="0"/>
          </a:p>
        </p:txBody>
      </p:sp>
      <p:sp>
        <p:nvSpPr>
          <p:cNvPr id="12" name="Shape 8"/>
          <p:cNvSpPr/>
          <p:nvPr/>
        </p:nvSpPr>
        <p:spPr>
          <a:xfrm>
            <a:off x="5059680" y="3859351"/>
            <a:ext cx="769739" cy="43934"/>
          </a:xfrm>
          <a:prstGeom prst="roundRect">
            <a:avLst>
              <a:gd name="adj" fmla="val 225295"/>
            </a:avLst>
          </a:prstGeom>
          <a:solidFill>
            <a:srgbClr val="971B55"/>
          </a:solidFill>
          <a:ln/>
        </p:spPr>
      </p:sp>
      <p:sp>
        <p:nvSpPr>
          <p:cNvPr id="13" name="Shape 9"/>
          <p:cNvSpPr/>
          <p:nvPr/>
        </p:nvSpPr>
        <p:spPr>
          <a:xfrm>
            <a:off x="4564856" y="3633907"/>
            <a:ext cx="494824" cy="494824"/>
          </a:xfrm>
          <a:prstGeom prst="roundRect">
            <a:avLst>
              <a:gd name="adj" fmla="val 20003"/>
            </a:avLst>
          </a:prstGeom>
          <a:solidFill>
            <a:srgbClr val="7E023C"/>
          </a:solidFill>
          <a:ln w="7620">
            <a:solidFill>
              <a:srgbClr val="971B55"/>
            </a:solidFill>
            <a:prstDash val="solid"/>
          </a:ln>
        </p:spPr>
      </p:sp>
      <p:sp>
        <p:nvSpPr>
          <p:cNvPr id="14" name="Text 10"/>
          <p:cNvSpPr/>
          <p:nvPr/>
        </p:nvSpPr>
        <p:spPr>
          <a:xfrm>
            <a:off x="4716304" y="3675102"/>
            <a:ext cx="191810" cy="412313"/>
          </a:xfrm>
          <a:prstGeom prst="rect">
            <a:avLst/>
          </a:prstGeom>
          <a:noFill/>
          <a:ln/>
        </p:spPr>
        <p:txBody>
          <a:bodyPr wrap="none" rtlCol="0" anchor="t"/>
          <a:lstStyle/>
          <a:p>
            <a:pPr marL="0" indent="0" algn="ctr">
              <a:lnSpc>
                <a:spcPts val="3247"/>
              </a:lnSpc>
              <a:buNone/>
            </a:pPr>
            <a:r>
              <a:rPr lang="en-US" sz="2598" b="1" kern="0" spc="-78" dirty="0">
                <a:solidFill>
                  <a:srgbClr val="E5E0DF"/>
                </a:solidFill>
                <a:latin typeface="Overpass" pitchFamily="34" charset="0"/>
                <a:ea typeface="Overpass" pitchFamily="34" charset="-122"/>
                <a:cs typeface="Overpass" pitchFamily="34" charset="-120"/>
              </a:rPr>
              <a:t>2</a:t>
            </a:r>
            <a:endParaRPr lang="en-US" sz="2598" dirty="0"/>
          </a:p>
        </p:txBody>
      </p:sp>
      <p:sp>
        <p:nvSpPr>
          <p:cNvPr id="15" name="Text 11"/>
          <p:cNvSpPr/>
          <p:nvPr/>
        </p:nvSpPr>
        <p:spPr>
          <a:xfrm>
            <a:off x="6021943" y="3682008"/>
            <a:ext cx="2749391" cy="343614"/>
          </a:xfrm>
          <a:prstGeom prst="rect">
            <a:avLst/>
          </a:prstGeom>
          <a:noFill/>
          <a:ln/>
        </p:spPr>
        <p:txBody>
          <a:bodyPr wrap="none" rtlCol="0" anchor="t"/>
          <a:lstStyle/>
          <a:p>
            <a:pPr marL="0" indent="0" algn="l">
              <a:lnSpc>
                <a:spcPts val="2706"/>
              </a:lnSpc>
              <a:buNone/>
            </a:pPr>
            <a:r>
              <a:rPr lang="en-US" sz="2165" b="1" kern="0" spc="-65" dirty="0">
                <a:solidFill>
                  <a:srgbClr val="E5E0DF"/>
                </a:solidFill>
                <a:latin typeface="Overpass" pitchFamily="34" charset="0"/>
                <a:ea typeface="Overpass" pitchFamily="34" charset="-122"/>
                <a:cs typeface="Overpass" pitchFamily="34" charset="-120"/>
              </a:rPr>
              <a:t>Progress Tracking</a:t>
            </a:r>
            <a:endParaRPr lang="en-US" sz="2165" dirty="0"/>
          </a:p>
        </p:txBody>
      </p:sp>
      <p:sp>
        <p:nvSpPr>
          <p:cNvPr id="16" name="Text 12"/>
          <p:cNvSpPr/>
          <p:nvPr/>
        </p:nvSpPr>
        <p:spPr>
          <a:xfrm>
            <a:off x="6021943" y="4157543"/>
            <a:ext cx="7783711" cy="1055489"/>
          </a:xfrm>
          <a:prstGeom prst="rect">
            <a:avLst/>
          </a:prstGeom>
          <a:noFill/>
          <a:ln/>
        </p:spPr>
        <p:txBody>
          <a:bodyPr wrap="square" rtlCol="0" anchor="t"/>
          <a:lstStyle/>
          <a:p>
            <a:pPr marL="0" indent="0" algn="l">
              <a:lnSpc>
                <a:spcPts val="2771"/>
              </a:lnSpc>
              <a:buNone/>
            </a:pPr>
            <a:r>
              <a:rPr lang="en-US" sz="1732" dirty="0">
                <a:solidFill>
                  <a:srgbClr val="E5E0DF"/>
                </a:solidFill>
                <a:latin typeface="Overpass" pitchFamily="34" charset="0"/>
                <a:ea typeface="Overpass" pitchFamily="34" charset="-122"/>
                <a:cs typeface="Overpass" pitchFamily="34" charset="-120"/>
              </a:rPr>
              <a:t>Log your workouts, measurements, and other key data to track your improvements over time. Celebrate your milestones and identify areas for growth.</a:t>
            </a:r>
            <a:endParaRPr lang="en-US" sz="1732" dirty="0"/>
          </a:p>
        </p:txBody>
      </p:sp>
      <p:sp>
        <p:nvSpPr>
          <p:cNvPr id="17" name="Shape 13"/>
          <p:cNvSpPr/>
          <p:nvPr/>
        </p:nvSpPr>
        <p:spPr>
          <a:xfrm>
            <a:off x="5059680" y="6050101"/>
            <a:ext cx="769739" cy="43934"/>
          </a:xfrm>
          <a:prstGeom prst="roundRect">
            <a:avLst>
              <a:gd name="adj" fmla="val 225295"/>
            </a:avLst>
          </a:prstGeom>
          <a:solidFill>
            <a:srgbClr val="971B55"/>
          </a:solidFill>
          <a:ln/>
        </p:spPr>
      </p:sp>
      <p:sp>
        <p:nvSpPr>
          <p:cNvPr id="18" name="Shape 14"/>
          <p:cNvSpPr/>
          <p:nvPr/>
        </p:nvSpPr>
        <p:spPr>
          <a:xfrm>
            <a:off x="4564856" y="5824657"/>
            <a:ext cx="494824" cy="494824"/>
          </a:xfrm>
          <a:prstGeom prst="roundRect">
            <a:avLst>
              <a:gd name="adj" fmla="val 20003"/>
            </a:avLst>
          </a:prstGeom>
          <a:solidFill>
            <a:srgbClr val="7E023C"/>
          </a:solidFill>
          <a:ln w="7620">
            <a:solidFill>
              <a:srgbClr val="971B55"/>
            </a:solidFill>
            <a:prstDash val="solid"/>
          </a:ln>
        </p:spPr>
      </p:sp>
      <p:sp>
        <p:nvSpPr>
          <p:cNvPr id="19" name="Text 15"/>
          <p:cNvSpPr/>
          <p:nvPr/>
        </p:nvSpPr>
        <p:spPr>
          <a:xfrm>
            <a:off x="4718328" y="5865852"/>
            <a:ext cx="187881" cy="412313"/>
          </a:xfrm>
          <a:prstGeom prst="rect">
            <a:avLst/>
          </a:prstGeom>
          <a:noFill/>
          <a:ln/>
        </p:spPr>
        <p:txBody>
          <a:bodyPr wrap="none" rtlCol="0" anchor="t"/>
          <a:lstStyle/>
          <a:p>
            <a:pPr marL="0" indent="0" algn="ctr">
              <a:lnSpc>
                <a:spcPts val="3247"/>
              </a:lnSpc>
              <a:buNone/>
            </a:pPr>
            <a:r>
              <a:rPr lang="en-US" sz="2598" b="1" kern="0" spc="-78" dirty="0">
                <a:solidFill>
                  <a:srgbClr val="E5E0DF"/>
                </a:solidFill>
                <a:latin typeface="Overpass" pitchFamily="34" charset="0"/>
                <a:ea typeface="Overpass" pitchFamily="34" charset="-122"/>
                <a:cs typeface="Overpass" pitchFamily="34" charset="-120"/>
              </a:rPr>
              <a:t>3</a:t>
            </a:r>
            <a:endParaRPr lang="en-US" sz="2598" dirty="0"/>
          </a:p>
        </p:txBody>
      </p:sp>
      <p:sp>
        <p:nvSpPr>
          <p:cNvPr id="20" name="Text 16"/>
          <p:cNvSpPr/>
          <p:nvPr/>
        </p:nvSpPr>
        <p:spPr>
          <a:xfrm>
            <a:off x="6021943" y="5872758"/>
            <a:ext cx="2749391" cy="343614"/>
          </a:xfrm>
          <a:prstGeom prst="rect">
            <a:avLst/>
          </a:prstGeom>
          <a:noFill/>
          <a:ln/>
        </p:spPr>
        <p:txBody>
          <a:bodyPr wrap="none" rtlCol="0" anchor="t"/>
          <a:lstStyle/>
          <a:p>
            <a:pPr marL="0" indent="0" algn="l">
              <a:lnSpc>
                <a:spcPts val="2706"/>
              </a:lnSpc>
              <a:buNone/>
            </a:pPr>
            <a:r>
              <a:rPr lang="en-US" sz="2165" b="1" kern="0" spc="-65" dirty="0">
                <a:solidFill>
                  <a:srgbClr val="E5E0DF"/>
                </a:solidFill>
                <a:latin typeface="Overpass" pitchFamily="34" charset="0"/>
                <a:ea typeface="Overpass" pitchFamily="34" charset="-122"/>
                <a:cs typeface="Overpass" pitchFamily="34" charset="-120"/>
              </a:rPr>
              <a:t>Insightful Analytics</a:t>
            </a:r>
            <a:endParaRPr lang="en-US" sz="2165" dirty="0"/>
          </a:p>
        </p:txBody>
      </p:sp>
      <p:sp>
        <p:nvSpPr>
          <p:cNvPr id="21" name="Text 17"/>
          <p:cNvSpPr/>
          <p:nvPr/>
        </p:nvSpPr>
        <p:spPr>
          <a:xfrm>
            <a:off x="6021943" y="6348293"/>
            <a:ext cx="7783711" cy="1055489"/>
          </a:xfrm>
          <a:prstGeom prst="rect">
            <a:avLst/>
          </a:prstGeom>
          <a:noFill/>
          <a:ln/>
        </p:spPr>
        <p:txBody>
          <a:bodyPr wrap="square" rtlCol="0" anchor="t"/>
          <a:lstStyle/>
          <a:p>
            <a:pPr marL="0" indent="0" algn="l">
              <a:lnSpc>
                <a:spcPts val="2771"/>
              </a:lnSpc>
              <a:buNone/>
            </a:pPr>
            <a:r>
              <a:rPr lang="en-US" sz="1732" dirty="0">
                <a:solidFill>
                  <a:srgbClr val="E5E0DF"/>
                </a:solidFill>
                <a:latin typeface="Overpass" pitchFamily="34" charset="0"/>
                <a:ea typeface="Overpass" pitchFamily="34" charset="-122"/>
                <a:cs typeface="Overpass" pitchFamily="34" charset="-120"/>
              </a:rPr>
              <a:t>Analyze your data to gain deeper insights into your fitness levels, calories burned, and training effectiveness. Optimize your regimen for maximum results.</a:t>
            </a:r>
            <a:endParaRPr lang="en-US" sz="173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976908"/>
            <a:ext cx="6580465"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Plan Your Fitness Schedule</a:t>
            </a:r>
            <a:endParaRPr lang="en-US" sz="4374" dirty="0"/>
          </a:p>
        </p:txBody>
      </p:sp>
      <p:sp>
        <p:nvSpPr>
          <p:cNvPr id="5" name="Text 2"/>
          <p:cNvSpPr/>
          <p:nvPr/>
        </p:nvSpPr>
        <p:spPr>
          <a:xfrm>
            <a:off x="2348389" y="2226707"/>
            <a:ext cx="2076807" cy="694373"/>
          </a:xfrm>
          <a:prstGeom prst="rect">
            <a:avLst/>
          </a:prstGeom>
          <a:noFill/>
          <a:ln/>
        </p:spPr>
        <p:txBody>
          <a:bodyPr wrap="squar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Set Realistic Goals</a:t>
            </a:r>
            <a:endParaRPr lang="en-US" sz="2187" dirty="0"/>
          </a:p>
        </p:txBody>
      </p:sp>
      <p:sp>
        <p:nvSpPr>
          <p:cNvPr id="6" name="Text 3"/>
          <p:cNvSpPr/>
          <p:nvPr/>
        </p:nvSpPr>
        <p:spPr>
          <a:xfrm>
            <a:off x="2348389" y="3143250"/>
            <a:ext cx="2076807" cy="3909417"/>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Determine your fitness objectives, whether it's losing weight, building muscle, or improving endurance. Make sure your goals are specific, measurable, and achievable within your schedule.</a:t>
            </a:r>
            <a:endParaRPr lang="en-US" sz="1750" dirty="0"/>
          </a:p>
        </p:txBody>
      </p:sp>
      <p:sp>
        <p:nvSpPr>
          <p:cNvPr id="7" name="Text 4"/>
          <p:cNvSpPr/>
          <p:nvPr/>
        </p:nvSpPr>
        <p:spPr>
          <a:xfrm>
            <a:off x="4974788" y="2226707"/>
            <a:ext cx="2076807" cy="694373"/>
          </a:xfrm>
          <a:prstGeom prst="rect">
            <a:avLst/>
          </a:prstGeom>
          <a:noFill/>
          <a:ln/>
        </p:spPr>
        <p:txBody>
          <a:bodyPr wrap="squar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Block Time for Workouts</a:t>
            </a:r>
            <a:endParaRPr lang="en-US" sz="2187" dirty="0"/>
          </a:p>
        </p:txBody>
      </p:sp>
      <p:sp>
        <p:nvSpPr>
          <p:cNvPr id="8" name="Text 5"/>
          <p:cNvSpPr/>
          <p:nvPr/>
        </p:nvSpPr>
        <p:spPr>
          <a:xfrm>
            <a:off x="4974788" y="3143250"/>
            <a:ext cx="2076807" cy="3198614"/>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Prioritize your fitness routine by blocking off time in your calendar. Treat your workouts like important appointments that can't be rescheduled.</a:t>
            </a:r>
            <a:endParaRPr lang="en-US" sz="1750" dirty="0"/>
          </a:p>
        </p:txBody>
      </p:sp>
      <p:sp>
        <p:nvSpPr>
          <p:cNvPr id="9" name="Text 6"/>
          <p:cNvSpPr/>
          <p:nvPr/>
        </p:nvSpPr>
        <p:spPr>
          <a:xfrm>
            <a:off x="7601188" y="2226707"/>
            <a:ext cx="2076807" cy="347186"/>
          </a:xfrm>
          <a:prstGeom prst="rect">
            <a:avLst/>
          </a:prstGeom>
          <a:noFill/>
          <a:ln/>
        </p:spPr>
        <p:txBody>
          <a:bodyPr wrap="non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Mix it Up</a:t>
            </a:r>
            <a:endParaRPr lang="en-US" sz="2187" dirty="0"/>
          </a:p>
        </p:txBody>
      </p:sp>
      <p:sp>
        <p:nvSpPr>
          <p:cNvPr id="10" name="Text 7"/>
          <p:cNvSpPr/>
          <p:nvPr/>
        </p:nvSpPr>
        <p:spPr>
          <a:xfrm>
            <a:off x="7601188" y="2796064"/>
            <a:ext cx="2076807" cy="355401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Incorporate a variety of exercises into your weekly schedule, such as strength training, cardio, and flexibility work. This will help you stay motivated and prevent plateaus.</a:t>
            </a:r>
            <a:endParaRPr lang="en-US" sz="1750" dirty="0"/>
          </a:p>
        </p:txBody>
      </p:sp>
      <p:sp>
        <p:nvSpPr>
          <p:cNvPr id="11" name="Text 8"/>
          <p:cNvSpPr/>
          <p:nvPr/>
        </p:nvSpPr>
        <p:spPr>
          <a:xfrm>
            <a:off x="10227588" y="2226707"/>
            <a:ext cx="2076807" cy="694373"/>
          </a:xfrm>
          <a:prstGeom prst="rect">
            <a:avLst/>
          </a:prstGeom>
          <a:noFill/>
          <a:ln/>
        </p:spPr>
        <p:txBody>
          <a:bodyPr wrap="squar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Schedule Recovery</a:t>
            </a:r>
            <a:endParaRPr lang="en-US" sz="2187" dirty="0"/>
          </a:p>
        </p:txBody>
      </p:sp>
      <p:sp>
        <p:nvSpPr>
          <p:cNvPr id="12" name="Text 9"/>
          <p:cNvSpPr/>
          <p:nvPr/>
        </p:nvSpPr>
        <p:spPr>
          <a:xfrm>
            <a:off x="10227588" y="3143250"/>
            <a:ext cx="2076807" cy="284321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Don't forget to plan for rest and recovery days. Your body needs time to repair and rebuild, so make sure to include active recovery activities as well.</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700730"/>
          </a:xfrm>
          <a:prstGeom prst="rect">
            <a:avLst/>
          </a:prstGeom>
          <a:solidFill>
            <a:srgbClr val="0C0C0C"/>
          </a:solidFill>
          <a:ln/>
        </p:spPr>
      </p:sp>
      <p:sp>
        <p:nvSpPr>
          <p:cNvPr id="4" name="Text 1"/>
          <p:cNvSpPr/>
          <p:nvPr/>
        </p:nvSpPr>
        <p:spPr>
          <a:xfrm>
            <a:off x="3838456" y="427673"/>
            <a:ext cx="3888462" cy="486013"/>
          </a:xfrm>
          <a:prstGeom prst="rect">
            <a:avLst/>
          </a:prstGeom>
          <a:noFill/>
          <a:ln/>
        </p:spPr>
        <p:txBody>
          <a:bodyPr wrap="none" rtlCol="0" anchor="t"/>
          <a:lstStyle/>
          <a:p>
            <a:pPr marL="0" indent="0">
              <a:lnSpc>
                <a:spcPts val="3827"/>
              </a:lnSpc>
              <a:buNone/>
            </a:pPr>
            <a:r>
              <a:rPr lang="en-US" sz="3062" b="1" kern="0" spc="-92" dirty="0">
                <a:solidFill>
                  <a:srgbClr val="FFFFFF"/>
                </a:solidFill>
                <a:latin typeface="Overpass" pitchFamily="34" charset="0"/>
                <a:ea typeface="Overpass" pitchFamily="34" charset="-122"/>
                <a:cs typeface="Overpass" pitchFamily="34" charset="-120"/>
              </a:rPr>
              <a:t>Achieve Your Goals</a:t>
            </a:r>
            <a:endParaRPr lang="en-US" sz="3062" dirty="0"/>
          </a:p>
        </p:txBody>
      </p:sp>
      <p:pic>
        <p:nvPicPr>
          <p:cNvPr id="5" name="Image 1" descr="preencoded.png"/>
          <p:cNvPicPr>
            <a:picLocks noChangeAspect="1"/>
          </p:cNvPicPr>
          <p:nvPr/>
        </p:nvPicPr>
        <p:blipFill>
          <a:blip r:embed="rId4"/>
          <a:stretch>
            <a:fillRect/>
          </a:stretch>
        </p:blipFill>
        <p:spPr>
          <a:xfrm>
            <a:off x="5232559" y="1224677"/>
            <a:ext cx="688300" cy="1144667"/>
          </a:xfrm>
          <a:prstGeom prst="rect">
            <a:avLst/>
          </a:prstGeom>
        </p:spPr>
      </p:pic>
      <p:sp>
        <p:nvSpPr>
          <p:cNvPr id="6" name="Text 2"/>
          <p:cNvSpPr/>
          <p:nvPr/>
        </p:nvSpPr>
        <p:spPr>
          <a:xfrm>
            <a:off x="5540693" y="1770340"/>
            <a:ext cx="71914" cy="349925"/>
          </a:xfrm>
          <a:prstGeom prst="rect">
            <a:avLst/>
          </a:prstGeom>
          <a:noFill/>
          <a:ln/>
        </p:spPr>
        <p:txBody>
          <a:bodyPr wrap="none" rtlCol="0" anchor="t"/>
          <a:lstStyle/>
          <a:p>
            <a:pPr marL="0" indent="0" algn="ctr">
              <a:lnSpc>
                <a:spcPts val="2756"/>
              </a:lnSpc>
              <a:buNone/>
            </a:pPr>
            <a:r>
              <a:rPr lang="en-US" sz="1531" b="1" kern="0" spc="-46" dirty="0">
                <a:solidFill>
                  <a:srgbClr val="E5E0DF"/>
                </a:solidFill>
                <a:latin typeface="Overpass" pitchFamily="34" charset="0"/>
                <a:ea typeface="Overpass" pitchFamily="34" charset="-122"/>
                <a:cs typeface="Overpass" pitchFamily="34" charset="-120"/>
              </a:rPr>
              <a:t>1</a:t>
            </a:r>
            <a:endParaRPr lang="en-US" sz="1531" dirty="0"/>
          </a:p>
        </p:txBody>
      </p:sp>
      <p:sp>
        <p:nvSpPr>
          <p:cNvPr id="7" name="Text 3"/>
          <p:cNvSpPr/>
          <p:nvPr/>
        </p:nvSpPr>
        <p:spPr>
          <a:xfrm>
            <a:off x="6076355" y="1504474"/>
            <a:ext cx="1944172" cy="243007"/>
          </a:xfrm>
          <a:prstGeom prst="rect">
            <a:avLst/>
          </a:prstGeom>
          <a:noFill/>
          <a:ln/>
        </p:spPr>
        <p:txBody>
          <a:bodyPr wrap="none" rtlCol="0" anchor="t"/>
          <a:lstStyle/>
          <a:p>
            <a:pPr marL="0" indent="0" algn="l">
              <a:lnSpc>
                <a:spcPts val="1914"/>
              </a:lnSpc>
              <a:buNone/>
            </a:pPr>
            <a:r>
              <a:rPr lang="en-US" sz="1531" b="1" kern="0" spc="-46" dirty="0">
                <a:solidFill>
                  <a:srgbClr val="E5E0DF"/>
                </a:solidFill>
                <a:latin typeface="Overpass" pitchFamily="34" charset="0"/>
                <a:ea typeface="Overpass" pitchFamily="34" charset="-122"/>
                <a:cs typeface="Overpass" pitchFamily="34" charset="-120"/>
              </a:rPr>
              <a:t>Visualize</a:t>
            </a:r>
            <a:endParaRPr lang="en-US" sz="1531" dirty="0"/>
          </a:p>
        </p:txBody>
      </p:sp>
      <p:sp>
        <p:nvSpPr>
          <p:cNvPr id="8" name="Text 4"/>
          <p:cNvSpPr/>
          <p:nvPr/>
        </p:nvSpPr>
        <p:spPr>
          <a:xfrm>
            <a:off x="6076355" y="1840706"/>
            <a:ext cx="4248388" cy="248722"/>
          </a:xfrm>
          <a:prstGeom prst="rect">
            <a:avLst/>
          </a:prstGeom>
          <a:noFill/>
          <a:ln/>
        </p:spPr>
        <p:txBody>
          <a:bodyPr wrap="none" rtlCol="0" anchor="t"/>
          <a:lstStyle/>
          <a:p>
            <a:pPr marL="0" indent="0" algn="l">
              <a:lnSpc>
                <a:spcPts val="1960"/>
              </a:lnSpc>
              <a:buNone/>
            </a:pPr>
            <a:r>
              <a:rPr lang="en-US" sz="1225" dirty="0">
                <a:solidFill>
                  <a:srgbClr val="E5E0DF"/>
                </a:solidFill>
                <a:latin typeface="Overpass" pitchFamily="34" charset="0"/>
                <a:ea typeface="Overpass" pitchFamily="34" charset="-122"/>
                <a:cs typeface="Overpass" pitchFamily="34" charset="-120"/>
              </a:rPr>
              <a:t>Clearly define your fitness goals and imagine achieving them.</a:t>
            </a:r>
            <a:endParaRPr lang="en-US" sz="1225" dirty="0"/>
          </a:p>
        </p:txBody>
      </p:sp>
      <p:sp>
        <p:nvSpPr>
          <p:cNvPr id="9" name="Shape 5"/>
          <p:cNvSpPr/>
          <p:nvPr/>
        </p:nvSpPr>
        <p:spPr>
          <a:xfrm>
            <a:off x="5959673" y="2373064"/>
            <a:ext cx="4793456" cy="15538"/>
          </a:xfrm>
          <a:prstGeom prst="roundRect">
            <a:avLst>
              <a:gd name="adj" fmla="val 450462"/>
            </a:avLst>
          </a:prstGeom>
          <a:solidFill>
            <a:srgbClr val="971B55"/>
          </a:solidFill>
          <a:ln/>
        </p:spPr>
      </p:sp>
      <p:pic>
        <p:nvPicPr>
          <p:cNvPr id="10" name="Image 2" descr="preencoded.png"/>
          <p:cNvPicPr>
            <a:picLocks noChangeAspect="1"/>
          </p:cNvPicPr>
          <p:nvPr/>
        </p:nvPicPr>
        <p:blipFill>
          <a:blip r:embed="rId5"/>
          <a:stretch>
            <a:fillRect/>
          </a:stretch>
        </p:blipFill>
        <p:spPr>
          <a:xfrm>
            <a:off x="4888349" y="2408158"/>
            <a:ext cx="1376720" cy="1144667"/>
          </a:xfrm>
          <a:prstGeom prst="rect">
            <a:avLst/>
          </a:prstGeom>
        </p:spPr>
      </p:pic>
      <p:sp>
        <p:nvSpPr>
          <p:cNvPr id="11" name="Text 6"/>
          <p:cNvSpPr/>
          <p:nvPr/>
        </p:nvSpPr>
        <p:spPr>
          <a:xfrm>
            <a:off x="5520214" y="2805470"/>
            <a:ext cx="112990" cy="349925"/>
          </a:xfrm>
          <a:prstGeom prst="rect">
            <a:avLst/>
          </a:prstGeom>
          <a:noFill/>
          <a:ln/>
        </p:spPr>
        <p:txBody>
          <a:bodyPr wrap="none" rtlCol="0" anchor="t"/>
          <a:lstStyle/>
          <a:p>
            <a:pPr marL="0" indent="0" algn="ctr">
              <a:lnSpc>
                <a:spcPts val="2756"/>
              </a:lnSpc>
              <a:buNone/>
            </a:pPr>
            <a:r>
              <a:rPr lang="en-US" sz="1531" b="1" kern="0" spc="-46" dirty="0">
                <a:solidFill>
                  <a:srgbClr val="E5E0DF"/>
                </a:solidFill>
                <a:latin typeface="Overpass" pitchFamily="34" charset="0"/>
                <a:ea typeface="Overpass" pitchFamily="34" charset="-122"/>
                <a:cs typeface="Overpass" pitchFamily="34" charset="-120"/>
              </a:rPr>
              <a:t>2</a:t>
            </a:r>
            <a:endParaRPr lang="en-US" sz="1531" dirty="0"/>
          </a:p>
        </p:txBody>
      </p:sp>
      <p:sp>
        <p:nvSpPr>
          <p:cNvPr id="12" name="Text 7"/>
          <p:cNvSpPr/>
          <p:nvPr/>
        </p:nvSpPr>
        <p:spPr>
          <a:xfrm>
            <a:off x="6420564" y="2563654"/>
            <a:ext cx="1944172" cy="243007"/>
          </a:xfrm>
          <a:prstGeom prst="rect">
            <a:avLst/>
          </a:prstGeom>
          <a:noFill/>
          <a:ln/>
        </p:spPr>
        <p:txBody>
          <a:bodyPr wrap="none" rtlCol="0" anchor="t"/>
          <a:lstStyle/>
          <a:p>
            <a:pPr marL="0" indent="0" algn="l">
              <a:lnSpc>
                <a:spcPts val="1914"/>
              </a:lnSpc>
              <a:buNone/>
            </a:pPr>
            <a:r>
              <a:rPr lang="en-US" sz="1531" b="1" kern="0" spc="-46" dirty="0">
                <a:solidFill>
                  <a:srgbClr val="E5E0DF"/>
                </a:solidFill>
                <a:latin typeface="Overpass" pitchFamily="34" charset="0"/>
                <a:ea typeface="Overpass" pitchFamily="34" charset="-122"/>
                <a:cs typeface="Overpass" pitchFamily="34" charset="-120"/>
              </a:rPr>
              <a:t>Plan</a:t>
            </a:r>
            <a:endParaRPr lang="en-US" sz="1531" dirty="0"/>
          </a:p>
        </p:txBody>
      </p:sp>
      <p:sp>
        <p:nvSpPr>
          <p:cNvPr id="13" name="Text 8"/>
          <p:cNvSpPr/>
          <p:nvPr/>
        </p:nvSpPr>
        <p:spPr>
          <a:xfrm>
            <a:off x="6420564" y="2899886"/>
            <a:ext cx="4215884" cy="497443"/>
          </a:xfrm>
          <a:prstGeom prst="rect">
            <a:avLst/>
          </a:prstGeom>
          <a:noFill/>
          <a:ln/>
        </p:spPr>
        <p:txBody>
          <a:bodyPr wrap="square" rtlCol="0" anchor="t"/>
          <a:lstStyle/>
          <a:p>
            <a:pPr marL="0" indent="0" algn="l">
              <a:lnSpc>
                <a:spcPts val="1960"/>
              </a:lnSpc>
              <a:buNone/>
            </a:pPr>
            <a:r>
              <a:rPr lang="en-US" sz="1225" dirty="0">
                <a:solidFill>
                  <a:srgbClr val="E5E0DF"/>
                </a:solidFill>
                <a:latin typeface="Overpass" pitchFamily="34" charset="0"/>
                <a:ea typeface="Overpass" pitchFamily="34" charset="-122"/>
                <a:cs typeface="Overpass" pitchFamily="34" charset="-120"/>
              </a:rPr>
              <a:t>Create a structured plan with milestones and actionable steps.</a:t>
            </a:r>
            <a:endParaRPr lang="en-US" sz="1225" dirty="0"/>
          </a:p>
        </p:txBody>
      </p:sp>
      <p:sp>
        <p:nvSpPr>
          <p:cNvPr id="14" name="Shape 9"/>
          <p:cNvSpPr/>
          <p:nvPr/>
        </p:nvSpPr>
        <p:spPr>
          <a:xfrm>
            <a:off x="6303883" y="3556546"/>
            <a:ext cx="4449247" cy="15538"/>
          </a:xfrm>
          <a:prstGeom prst="roundRect">
            <a:avLst>
              <a:gd name="adj" fmla="val 450462"/>
            </a:avLst>
          </a:prstGeom>
          <a:solidFill>
            <a:srgbClr val="971B55"/>
          </a:solidFill>
          <a:ln/>
        </p:spPr>
      </p:sp>
      <p:pic>
        <p:nvPicPr>
          <p:cNvPr id="15" name="Image 3" descr="preencoded.png"/>
          <p:cNvPicPr>
            <a:picLocks noChangeAspect="1"/>
          </p:cNvPicPr>
          <p:nvPr/>
        </p:nvPicPr>
        <p:blipFill>
          <a:blip r:embed="rId6"/>
          <a:stretch>
            <a:fillRect/>
          </a:stretch>
        </p:blipFill>
        <p:spPr>
          <a:xfrm>
            <a:off x="4544139" y="3591639"/>
            <a:ext cx="2065139" cy="1144667"/>
          </a:xfrm>
          <a:prstGeom prst="rect">
            <a:avLst/>
          </a:prstGeom>
        </p:spPr>
      </p:pic>
      <p:sp>
        <p:nvSpPr>
          <p:cNvPr id="16" name="Text 10"/>
          <p:cNvSpPr/>
          <p:nvPr/>
        </p:nvSpPr>
        <p:spPr>
          <a:xfrm>
            <a:off x="5521285" y="3988951"/>
            <a:ext cx="110728" cy="349925"/>
          </a:xfrm>
          <a:prstGeom prst="rect">
            <a:avLst/>
          </a:prstGeom>
          <a:noFill/>
          <a:ln/>
        </p:spPr>
        <p:txBody>
          <a:bodyPr wrap="none" rtlCol="0" anchor="t"/>
          <a:lstStyle/>
          <a:p>
            <a:pPr marL="0" indent="0" algn="ctr">
              <a:lnSpc>
                <a:spcPts val="2756"/>
              </a:lnSpc>
              <a:buNone/>
            </a:pPr>
            <a:r>
              <a:rPr lang="en-US" sz="1531" b="1" kern="0" spc="-46" dirty="0">
                <a:solidFill>
                  <a:srgbClr val="E5E0DF"/>
                </a:solidFill>
                <a:latin typeface="Overpass" pitchFamily="34" charset="0"/>
                <a:ea typeface="Overpass" pitchFamily="34" charset="-122"/>
                <a:cs typeface="Overpass" pitchFamily="34" charset="-120"/>
              </a:rPr>
              <a:t>3</a:t>
            </a:r>
            <a:endParaRPr lang="en-US" sz="1531" dirty="0"/>
          </a:p>
        </p:txBody>
      </p:sp>
      <p:sp>
        <p:nvSpPr>
          <p:cNvPr id="17" name="Text 11"/>
          <p:cNvSpPr/>
          <p:nvPr/>
        </p:nvSpPr>
        <p:spPr>
          <a:xfrm>
            <a:off x="6764774" y="3871436"/>
            <a:ext cx="1944172" cy="243007"/>
          </a:xfrm>
          <a:prstGeom prst="rect">
            <a:avLst/>
          </a:prstGeom>
          <a:noFill/>
          <a:ln/>
        </p:spPr>
        <p:txBody>
          <a:bodyPr wrap="none" rtlCol="0" anchor="t"/>
          <a:lstStyle/>
          <a:p>
            <a:pPr marL="0" indent="0" algn="l">
              <a:lnSpc>
                <a:spcPts val="1914"/>
              </a:lnSpc>
              <a:buNone/>
            </a:pPr>
            <a:r>
              <a:rPr lang="en-US" sz="1531" b="1" kern="0" spc="-46" dirty="0">
                <a:solidFill>
                  <a:srgbClr val="E5E0DF"/>
                </a:solidFill>
                <a:latin typeface="Overpass" pitchFamily="34" charset="0"/>
                <a:ea typeface="Overpass" pitchFamily="34" charset="-122"/>
                <a:cs typeface="Overpass" pitchFamily="34" charset="-120"/>
              </a:rPr>
              <a:t>Execute</a:t>
            </a:r>
            <a:endParaRPr lang="en-US" sz="1531" dirty="0"/>
          </a:p>
        </p:txBody>
      </p:sp>
      <p:sp>
        <p:nvSpPr>
          <p:cNvPr id="18" name="Text 12"/>
          <p:cNvSpPr/>
          <p:nvPr/>
        </p:nvSpPr>
        <p:spPr>
          <a:xfrm>
            <a:off x="6764774" y="4207669"/>
            <a:ext cx="3724632" cy="248722"/>
          </a:xfrm>
          <a:prstGeom prst="rect">
            <a:avLst/>
          </a:prstGeom>
          <a:noFill/>
          <a:ln/>
        </p:spPr>
        <p:txBody>
          <a:bodyPr wrap="none" rtlCol="0" anchor="t"/>
          <a:lstStyle/>
          <a:p>
            <a:pPr marL="0" indent="0" algn="l">
              <a:lnSpc>
                <a:spcPts val="1960"/>
              </a:lnSpc>
              <a:buNone/>
            </a:pPr>
            <a:r>
              <a:rPr lang="en-US" sz="1225" dirty="0">
                <a:solidFill>
                  <a:srgbClr val="E5E0DF"/>
                </a:solidFill>
                <a:latin typeface="Overpass" pitchFamily="34" charset="0"/>
                <a:ea typeface="Overpass" pitchFamily="34" charset="-122"/>
                <a:cs typeface="Overpass" pitchFamily="34" charset="-120"/>
              </a:rPr>
              <a:t>Consistently follow your plan and track your progress.</a:t>
            </a:r>
            <a:endParaRPr lang="en-US" sz="1225" dirty="0"/>
          </a:p>
        </p:txBody>
      </p:sp>
      <p:sp>
        <p:nvSpPr>
          <p:cNvPr id="19" name="Shape 13"/>
          <p:cNvSpPr/>
          <p:nvPr/>
        </p:nvSpPr>
        <p:spPr>
          <a:xfrm>
            <a:off x="6648093" y="4740027"/>
            <a:ext cx="4105037" cy="15538"/>
          </a:xfrm>
          <a:prstGeom prst="roundRect">
            <a:avLst>
              <a:gd name="adj" fmla="val 450462"/>
            </a:avLst>
          </a:prstGeom>
          <a:solidFill>
            <a:srgbClr val="971B55"/>
          </a:solidFill>
          <a:ln/>
        </p:spPr>
      </p:sp>
      <p:pic>
        <p:nvPicPr>
          <p:cNvPr id="20" name="Image 4" descr="preencoded.png"/>
          <p:cNvPicPr>
            <a:picLocks noChangeAspect="1"/>
          </p:cNvPicPr>
          <p:nvPr/>
        </p:nvPicPr>
        <p:blipFill>
          <a:blip r:embed="rId7"/>
          <a:stretch>
            <a:fillRect/>
          </a:stretch>
        </p:blipFill>
        <p:spPr>
          <a:xfrm>
            <a:off x="4199930" y="4775121"/>
            <a:ext cx="2753558" cy="1144667"/>
          </a:xfrm>
          <a:prstGeom prst="rect">
            <a:avLst/>
          </a:prstGeom>
        </p:spPr>
      </p:pic>
      <p:sp>
        <p:nvSpPr>
          <p:cNvPr id="21" name="Text 14"/>
          <p:cNvSpPr/>
          <p:nvPr/>
        </p:nvSpPr>
        <p:spPr>
          <a:xfrm>
            <a:off x="5517118" y="5172432"/>
            <a:ext cx="119063" cy="349925"/>
          </a:xfrm>
          <a:prstGeom prst="rect">
            <a:avLst/>
          </a:prstGeom>
          <a:noFill/>
          <a:ln/>
        </p:spPr>
        <p:txBody>
          <a:bodyPr wrap="none" rtlCol="0" anchor="t"/>
          <a:lstStyle/>
          <a:p>
            <a:pPr marL="0" indent="0" algn="ctr">
              <a:lnSpc>
                <a:spcPts val="2756"/>
              </a:lnSpc>
              <a:buNone/>
            </a:pPr>
            <a:r>
              <a:rPr lang="en-US" sz="1531" b="1" kern="0" spc="-46" dirty="0">
                <a:solidFill>
                  <a:srgbClr val="E5E0DF"/>
                </a:solidFill>
                <a:latin typeface="Overpass" pitchFamily="34" charset="0"/>
                <a:ea typeface="Overpass" pitchFamily="34" charset="-122"/>
                <a:cs typeface="Overpass" pitchFamily="34" charset="-120"/>
              </a:rPr>
              <a:t>4</a:t>
            </a:r>
            <a:endParaRPr lang="en-US" sz="1531" dirty="0"/>
          </a:p>
        </p:txBody>
      </p:sp>
      <p:sp>
        <p:nvSpPr>
          <p:cNvPr id="22" name="Text 15"/>
          <p:cNvSpPr/>
          <p:nvPr/>
        </p:nvSpPr>
        <p:spPr>
          <a:xfrm>
            <a:off x="7108984" y="4930616"/>
            <a:ext cx="1944172" cy="243007"/>
          </a:xfrm>
          <a:prstGeom prst="rect">
            <a:avLst/>
          </a:prstGeom>
          <a:noFill/>
          <a:ln/>
        </p:spPr>
        <p:txBody>
          <a:bodyPr wrap="none" rtlCol="0" anchor="t"/>
          <a:lstStyle/>
          <a:p>
            <a:pPr marL="0" indent="0" algn="l">
              <a:lnSpc>
                <a:spcPts val="1914"/>
              </a:lnSpc>
              <a:buNone/>
            </a:pPr>
            <a:r>
              <a:rPr lang="en-US" sz="1531" b="1" kern="0" spc="-46" dirty="0">
                <a:solidFill>
                  <a:srgbClr val="E5E0DF"/>
                </a:solidFill>
                <a:latin typeface="Overpass" pitchFamily="34" charset="0"/>
                <a:ea typeface="Overpass" pitchFamily="34" charset="-122"/>
                <a:cs typeface="Overpass" pitchFamily="34" charset="-120"/>
              </a:rPr>
              <a:t>Adjust</a:t>
            </a:r>
            <a:endParaRPr lang="en-US" sz="1531" dirty="0"/>
          </a:p>
        </p:txBody>
      </p:sp>
      <p:sp>
        <p:nvSpPr>
          <p:cNvPr id="23" name="Text 16"/>
          <p:cNvSpPr/>
          <p:nvPr/>
        </p:nvSpPr>
        <p:spPr>
          <a:xfrm>
            <a:off x="7108984" y="5266849"/>
            <a:ext cx="3527465" cy="497443"/>
          </a:xfrm>
          <a:prstGeom prst="rect">
            <a:avLst/>
          </a:prstGeom>
          <a:noFill/>
          <a:ln/>
        </p:spPr>
        <p:txBody>
          <a:bodyPr wrap="square" rtlCol="0" anchor="t"/>
          <a:lstStyle/>
          <a:p>
            <a:pPr marL="0" indent="0" algn="l">
              <a:lnSpc>
                <a:spcPts val="1960"/>
              </a:lnSpc>
              <a:buNone/>
            </a:pPr>
            <a:r>
              <a:rPr lang="en-US" sz="1225" dirty="0">
                <a:solidFill>
                  <a:srgbClr val="E5E0DF"/>
                </a:solidFill>
                <a:latin typeface="Overpass" pitchFamily="34" charset="0"/>
                <a:ea typeface="Overpass" pitchFamily="34" charset="-122"/>
                <a:cs typeface="Overpass" pitchFamily="34" charset="-120"/>
              </a:rPr>
              <a:t>Regularly evaluate and refine your approach based on your results.</a:t>
            </a:r>
            <a:endParaRPr lang="en-US" sz="1225" dirty="0"/>
          </a:p>
        </p:txBody>
      </p:sp>
      <p:sp>
        <p:nvSpPr>
          <p:cNvPr id="24" name="Shape 17"/>
          <p:cNvSpPr/>
          <p:nvPr/>
        </p:nvSpPr>
        <p:spPr>
          <a:xfrm>
            <a:off x="6992303" y="5923508"/>
            <a:ext cx="3760827" cy="15538"/>
          </a:xfrm>
          <a:prstGeom prst="roundRect">
            <a:avLst>
              <a:gd name="adj" fmla="val 450462"/>
            </a:avLst>
          </a:prstGeom>
          <a:solidFill>
            <a:srgbClr val="971B55"/>
          </a:solidFill>
          <a:ln/>
        </p:spPr>
      </p:sp>
      <p:pic>
        <p:nvPicPr>
          <p:cNvPr id="25" name="Image 5" descr="preencoded.png"/>
          <p:cNvPicPr>
            <a:picLocks noChangeAspect="1"/>
          </p:cNvPicPr>
          <p:nvPr/>
        </p:nvPicPr>
        <p:blipFill>
          <a:blip r:embed="rId8"/>
          <a:stretch>
            <a:fillRect/>
          </a:stretch>
        </p:blipFill>
        <p:spPr>
          <a:xfrm>
            <a:off x="3855839" y="5958602"/>
            <a:ext cx="3441859" cy="1144667"/>
          </a:xfrm>
          <a:prstGeom prst="rect">
            <a:avLst/>
          </a:prstGeom>
        </p:spPr>
      </p:pic>
      <p:sp>
        <p:nvSpPr>
          <p:cNvPr id="26" name="Text 18"/>
          <p:cNvSpPr/>
          <p:nvPr/>
        </p:nvSpPr>
        <p:spPr>
          <a:xfrm>
            <a:off x="5520214" y="6355913"/>
            <a:ext cx="112990" cy="349925"/>
          </a:xfrm>
          <a:prstGeom prst="rect">
            <a:avLst/>
          </a:prstGeom>
          <a:noFill/>
          <a:ln/>
        </p:spPr>
        <p:txBody>
          <a:bodyPr wrap="none" rtlCol="0" anchor="t"/>
          <a:lstStyle/>
          <a:p>
            <a:pPr marL="0" indent="0" algn="ctr">
              <a:lnSpc>
                <a:spcPts val="2756"/>
              </a:lnSpc>
              <a:buNone/>
            </a:pPr>
            <a:r>
              <a:rPr lang="en-US" sz="1531" b="1" kern="0" spc="-46" dirty="0">
                <a:solidFill>
                  <a:srgbClr val="E5E0DF"/>
                </a:solidFill>
                <a:latin typeface="Overpass" pitchFamily="34" charset="0"/>
                <a:ea typeface="Overpass" pitchFamily="34" charset="-122"/>
                <a:cs typeface="Overpass" pitchFamily="34" charset="-120"/>
              </a:rPr>
              <a:t>5</a:t>
            </a:r>
            <a:endParaRPr lang="en-US" sz="1531" dirty="0"/>
          </a:p>
        </p:txBody>
      </p:sp>
      <p:sp>
        <p:nvSpPr>
          <p:cNvPr id="27" name="Text 19"/>
          <p:cNvSpPr/>
          <p:nvPr/>
        </p:nvSpPr>
        <p:spPr>
          <a:xfrm>
            <a:off x="7453193" y="6114098"/>
            <a:ext cx="1944172" cy="243007"/>
          </a:xfrm>
          <a:prstGeom prst="rect">
            <a:avLst/>
          </a:prstGeom>
          <a:noFill/>
          <a:ln/>
        </p:spPr>
        <p:txBody>
          <a:bodyPr wrap="none" rtlCol="0" anchor="t"/>
          <a:lstStyle/>
          <a:p>
            <a:pPr marL="0" indent="0" algn="l">
              <a:lnSpc>
                <a:spcPts val="1914"/>
              </a:lnSpc>
              <a:buNone/>
            </a:pPr>
            <a:r>
              <a:rPr lang="en-US" sz="1531" b="1" kern="0" spc="-46" dirty="0">
                <a:solidFill>
                  <a:srgbClr val="E5E0DF"/>
                </a:solidFill>
                <a:latin typeface="Overpass" pitchFamily="34" charset="0"/>
                <a:ea typeface="Overpass" pitchFamily="34" charset="-122"/>
                <a:cs typeface="Overpass" pitchFamily="34" charset="-120"/>
              </a:rPr>
              <a:t>Celebrate</a:t>
            </a:r>
            <a:endParaRPr lang="en-US" sz="1531" dirty="0"/>
          </a:p>
        </p:txBody>
      </p:sp>
      <p:sp>
        <p:nvSpPr>
          <p:cNvPr id="28" name="Text 20"/>
          <p:cNvSpPr/>
          <p:nvPr/>
        </p:nvSpPr>
        <p:spPr>
          <a:xfrm>
            <a:off x="7453193" y="6450330"/>
            <a:ext cx="3183255" cy="497443"/>
          </a:xfrm>
          <a:prstGeom prst="rect">
            <a:avLst/>
          </a:prstGeom>
          <a:noFill/>
          <a:ln/>
        </p:spPr>
        <p:txBody>
          <a:bodyPr wrap="square" rtlCol="0" anchor="t"/>
          <a:lstStyle/>
          <a:p>
            <a:pPr marL="0" indent="0" algn="l">
              <a:lnSpc>
                <a:spcPts val="1960"/>
              </a:lnSpc>
              <a:buNone/>
            </a:pPr>
            <a:r>
              <a:rPr lang="en-US" sz="1225" dirty="0">
                <a:solidFill>
                  <a:srgbClr val="E5E0DF"/>
                </a:solidFill>
                <a:latin typeface="Overpass" pitchFamily="34" charset="0"/>
                <a:ea typeface="Overpass" pitchFamily="34" charset="-122"/>
                <a:cs typeface="Overpass" pitchFamily="34" charset="-120"/>
              </a:rPr>
              <a:t>Acknowledge your achievements and stay motivated for your next goal.</a:t>
            </a:r>
            <a:endParaRPr lang="en-US" sz="1225" dirty="0"/>
          </a:p>
        </p:txBody>
      </p:sp>
      <p:sp>
        <p:nvSpPr>
          <p:cNvPr id="29" name="Text 21"/>
          <p:cNvSpPr/>
          <p:nvPr/>
        </p:nvSpPr>
        <p:spPr>
          <a:xfrm>
            <a:off x="3838456" y="7278172"/>
            <a:ext cx="6953488" cy="994886"/>
          </a:xfrm>
          <a:prstGeom prst="rect">
            <a:avLst/>
          </a:prstGeom>
          <a:noFill/>
          <a:ln/>
        </p:spPr>
        <p:txBody>
          <a:bodyPr wrap="square" rtlCol="0" anchor="t"/>
          <a:lstStyle/>
          <a:p>
            <a:pPr marL="0" indent="0">
              <a:lnSpc>
                <a:spcPts val="1960"/>
              </a:lnSpc>
              <a:buNone/>
            </a:pPr>
            <a:r>
              <a:rPr lang="en-US" sz="1225" dirty="0">
                <a:solidFill>
                  <a:srgbClr val="E5E0DF"/>
                </a:solidFill>
                <a:latin typeface="Overpass" pitchFamily="34" charset="0"/>
                <a:ea typeface="Overpass" pitchFamily="34" charset="-122"/>
                <a:cs typeface="Overpass" pitchFamily="34" charset="-120"/>
              </a:rPr>
              <a:t>Reaching your fitness goals requires a holistic approach. Start by clearly visualizing what you want to accomplish, then plan out the steps to get there. Consistently execute your plan, tracking your progress along the way. Be prepared to adjust your approach as needed, and don't forget to celebrate your victories - they will fuel your drive for the next challenge.</a:t>
            </a:r>
            <a:endParaRPr lang="en-US" sz="12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554480"/>
            <a:ext cx="5941695"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Community and Support</a:t>
            </a:r>
            <a:endParaRPr lang="en-US" sz="4374" dirty="0"/>
          </a:p>
        </p:txBody>
      </p:sp>
      <p:pic>
        <p:nvPicPr>
          <p:cNvPr id="5" name="Image 1" descr="preencoded.png"/>
          <p:cNvPicPr>
            <a:picLocks noChangeAspect="1"/>
          </p:cNvPicPr>
          <p:nvPr/>
        </p:nvPicPr>
        <p:blipFill>
          <a:blip r:embed="rId4"/>
          <a:stretch>
            <a:fillRect/>
          </a:stretch>
        </p:blipFill>
        <p:spPr>
          <a:xfrm>
            <a:off x="2348389" y="2693194"/>
            <a:ext cx="444341" cy="444341"/>
          </a:xfrm>
          <a:prstGeom prst="rect">
            <a:avLst/>
          </a:prstGeom>
        </p:spPr>
      </p:pic>
      <p:sp>
        <p:nvSpPr>
          <p:cNvPr id="6" name="Text 2"/>
          <p:cNvSpPr/>
          <p:nvPr/>
        </p:nvSpPr>
        <p:spPr>
          <a:xfrm>
            <a:off x="2348389" y="3359706"/>
            <a:ext cx="223337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Community</a:t>
            </a:r>
            <a:endParaRPr lang="en-US" sz="2187" dirty="0"/>
          </a:p>
        </p:txBody>
      </p:sp>
      <p:sp>
        <p:nvSpPr>
          <p:cNvPr id="7" name="Text 3"/>
          <p:cNvSpPr/>
          <p:nvPr/>
        </p:nvSpPr>
        <p:spPr>
          <a:xfrm>
            <a:off x="2348389" y="3840123"/>
            <a:ext cx="2233374" cy="2132409"/>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Connect with like-minded individuals on your fitness journey. Share tips, motivate each other, and build a supportive network.</a:t>
            </a:r>
            <a:endParaRPr lang="en-US" sz="1750" dirty="0"/>
          </a:p>
        </p:txBody>
      </p:sp>
      <p:pic>
        <p:nvPicPr>
          <p:cNvPr id="8" name="Image 2" descr="preencoded.png"/>
          <p:cNvPicPr>
            <a:picLocks noChangeAspect="1"/>
          </p:cNvPicPr>
          <p:nvPr/>
        </p:nvPicPr>
        <p:blipFill>
          <a:blip r:embed="rId4"/>
          <a:stretch>
            <a:fillRect/>
          </a:stretch>
        </p:blipFill>
        <p:spPr>
          <a:xfrm>
            <a:off x="4915019" y="2693194"/>
            <a:ext cx="444341" cy="444341"/>
          </a:xfrm>
          <a:prstGeom prst="rect">
            <a:avLst/>
          </a:prstGeom>
        </p:spPr>
      </p:pic>
      <p:sp>
        <p:nvSpPr>
          <p:cNvPr id="9" name="Text 4"/>
          <p:cNvSpPr/>
          <p:nvPr/>
        </p:nvSpPr>
        <p:spPr>
          <a:xfrm>
            <a:off x="4915019" y="3359706"/>
            <a:ext cx="2233493"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Expert Guidance</a:t>
            </a:r>
            <a:endParaRPr lang="en-US" sz="2187" dirty="0"/>
          </a:p>
        </p:txBody>
      </p:sp>
      <p:sp>
        <p:nvSpPr>
          <p:cNvPr id="10" name="Text 5"/>
          <p:cNvSpPr/>
          <p:nvPr/>
        </p:nvSpPr>
        <p:spPr>
          <a:xfrm>
            <a:off x="4915019" y="3840123"/>
            <a:ext cx="2233493" cy="2487811"/>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Benefit from the expertise of our team of certified trainers and nutritionists. Get personalized advice to help you reach your goals.</a:t>
            </a:r>
            <a:endParaRPr lang="en-US" sz="1750" dirty="0"/>
          </a:p>
        </p:txBody>
      </p:sp>
      <p:pic>
        <p:nvPicPr>
          <p:cNvPr id="11" name="Image 3" descr="preencoded.png"/>
          <p:cNvPicPr>
            <a:picLocks noChangeAspect="1"/>
          </p:cNvPicPr>
          <p:nvPr/>
        </p:nvPicPr>
        <p:blipFill>
          <a:blip r:embed="rId4"/>
          <a:stretch>
            <a:fillRect/>
          </a:stretch>
        </p:blipFill>
        <p:spPr>
          <a:xfrm>
            <a:off x="7481768" y="2693194"/>
            <a:ext cx="444341" cy="444341"/>
          </a:xfrm>
          <a:prstGeom prst="rect">
            <a:avLst/>
          </a:prstGeom>
        </p:spPr>
      </p:pic>
      <p:sp>
        <p:nvSpPr>
          <p:cNvPr id="12" name="Text 6"/>
          <p:cNvSpPr/>
          <p:nvPr/>
        </p:nvSpPr>
        <p:spPr>
          <a:xfrm>
            <a:off x="7481768" y="3359706"/>
            <a:ext cx="2233374" cy="694373"/>
          </a:xfrm>
          <a:prstGeom prst="rect">
            <a:avLst/>
          </a:prstGeom>
          <a:noFill/>
          <a:ln/>
        </p:spPr>
        <p:txBody>
          <a:bodyPr wrap="squar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Discussion Forums</a:t>
            </a:r>
            <a:endParaRPr lang="en-US" sz="2187" dirty="0"/>
          </a:p>
        </p:txBody>
      </p:sp>
      <p:sp>
        <p:nvSpPr>
          <p:cNvPr id="13" name="Text 7"/>
          <p:cNvSpPr/>
          <p:nvPr/>
        </p:nvSpPr>
        <p:spPr>
          <a:xfrm>
            <a:off x="7481768" y="4187309"/>
            <a:ext cx="2233374" cy="2132409"/>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Engage in discussions, ask questions, and learn from the experiences of others in our vibrant online community forums.</a:t>
            </a:r>
            <a:endParaRPr lang="en-US" sz="1750" dirty="0"/>
          </a:p>
        </p:txBody>
      </p:sp>
      <p:pic>
        <p:nvPicPr>
          <p:cNvPr id="14" name="Image 4" descr="preencoded.png"/>
          <p:cNvPicPr>
            <a:picLocks noChangeAspect="1"/>
          </p:cNvPicPr>
          <p:nvPr/>
        </p:nvPicPr>
        <p:blipFill>
          <a:blip r:embed="rId4"/>
          <a:stretch>
            <a:fillRect/>
          </a:stretch>
        </p:blipFill>
        <p:spPr>
          <a:xfrm>
            <a:off x="10048399" y="2693194"/>
            <a:ext cx="444341" cy="444341"/>
          </a:xfrm>
          <a:prstGeom prst="rect">
            <a:avLst/>
          </a:prstGeom>
        </p:spPr>
      </p:pic>
      <p:sp>
        <p:nvSpPr>
          <p:cNvPr id="15" name="Text 8"/>
          <p:cNvSpPr/>
          <p:nvPr/>
        </p:nvSpPr>
        <p:spPr>
          <a:xfrm>
            <a:off x="10048399" y="3359706"/>
            <a:ext cx="2233493" cy="694373"/>
          </a:xfrm>
          <a:prstGeom prst="rect">
            <a:avLst/>
          </a:prstGeom>
          <a:noFill/>
          <a:ln/>
        </p:spPr>
        <p:txBody>
          <a:bodyPr wrap="squar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Celebrate Milestones</a:t>
            </a:r>
            <a:endParaRPr lang="en-US" sz="2187" dirty="0"/>
          </a:p>
        </p:txBody>
      </p:sp>
      <p:sp>
        <p:nvSpPr>
          <p:cNvPr id="16" name="Text 9"/>
          <p:cNvSpPr/>
          <p:nvPr/>
        </p:nvSpPr>
        <p:spPr>
          <a:xfrm>
            <a:off x="10048399" y="4187309"/>
            <a:ext cx="2233493" cy="2487811"/>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Share your progress and celebrate your achievements with the FitVerse community. Inspire others and stay motivated.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865</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Overpass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Archit Jain</cp:lastModifiedBy>
  <cp:revision>4</cp:revision>
  <dcterms:created xsi:type="dcterms:W3CDTF">2024-04-14T16:31:25Z</dcterms:created>
  <dcterms:modified xsi:type="dcterms:W3CDTF">2024-09-20T14:48:39Z</dcterms:modified>
</cp:coreProperties>
</file>